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364" r:id="rId5"/>
    <p:sldId id="408" r:id="rId6"/>
    <p:sldId id="393" r:id="rId7"/>
    <p:sldId id="409" r:id="rId8"/>
    <p:sldId id="405" r:id="rId9"/>
    <p:sldId id="410" r:id="rId10"/>
  </p:sldIdLst>
  <p:sldSz cx="12192000" cy="6858000"/>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16"/>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06545-5B06-4355-9F11-A63117D0CE6A}" v="1" dt="2021-07-02T12:27:38.58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74" autoAdjust="0"/>
  </p:normalViewPr>
  <p:slideViewPr>
    <p:cSldViewPr snapToGrid="0" snapToObjects="1">
      <p:cViewPr varScale="1">
        <p:scale>
          <a:sx n="73" d="100"/>
          <a:sy n="73" d="100"/>
        </p:scale>
        <p:origin x="76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65182-F6E1-9640-9CE5-AA514A871130}" type="datetimeFigureOut">
              <a:rPr lang="da-DK" smtClean="0"/>
              <a:t>11-08-2021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AC4FD-9CE7-884F-9EF1-52274938E298}" type="slidenum">
              <a:rPr lang="da-DK" smtClean="0"/>
              <a:t>‹nr.›</a:t>
            </a:fld>
            <a:endParaRPr lang="da-DK"/>
          </a:p>
        </p:txBody>
      </p:sp>
    </p:spTree>
    <p:extLst>
      <p:ext uri="{BB962C8B-B14F-4D97-AF65-F5344CB8AC3E}">
        <p14:creationId xmlns:p14="http://schemas.microsoft.com/office/powerpoint/2010/main" val="422421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Andet var 6%. </a:t>
            </a:r>
          </a:p>
          <a:p>
            <a:r>
              <a:rPr lang="da-DK" sz="1200" kern="1200" dirty="0">
                <a:solidFill>
                  <a:schemeClr val="tx1"/>
                </a:solidFill>
                <a:effectLst/>
                <a:latin typeface="+mn-lt"/>
                <a:ea typeface="+mn-ea"/>
                <a:cs typeface="+mn-cs"/>
              </a:rPr>
              <a:t>De fire kollektive identiteter ovenfor er ikke udtømmende, ligesom flere af udsagnene går på tværs af kategorierne. Pointen med inddelingen er at vise, at medlemskabet er forbundet til en række kollektive identiteter, der ofte eksisterer samtidigt og bringes i spil på forskellige tidspunkter. Dermed bevæger medlemskabet sig i flere retninger, som vi ville forvente det, hvis vi følger kompleksitetsteorien. Analysen af de fire ovenstående inddelinger giver imidlertid et billede af, at medlemskabet for mange især er bygget op omkring det familiære og det nationalkirkelige fællesskab. Dernæst kommer den kollektive identitet som kristen og til sidst den kategori, som vi her har valgt at kalde samfundsstruktur. Figuren ovenfor illustrerer således kategoriernes popularitet, hvor pilene viser retningen fra mest udbredt til mindst udbredt.</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Familien: dåb er knyttet til familien, og ”kirkens tilbud” tolker</a:t>
            </a:r>
            <a:r>
              <a:rPr lang="da-DK" sz="1200" kern="1200" baseline="0" dirty="0">
                <a:solidFill>
                  <a:schemeClr val="tx1"/>
                </a:solidFill>
                <a:effectLst/>
                <a:latin typeface="+mn-lt"/>
                <a:ea typeface="+mn-ea"/>
                <a:cs typeface="+mn-cs"/>
              </a:rPr>
              <a:t> vi som brugen af kirkens ritualer i forbindelse med </a:t>
            </a:r>
            <a:r>
              <a:rPr lang="da-DK" sz="1200" kern="1200" baseline="0" dirty="0" err="1">
                <a:solidFill>
                  <a:schemeClr val="tx1"/>
                </a:solidFill>
                <a:effectLst/>
                <a:latin typeface="+mn-lt"/>
                <a:ea typeface="+mn-ea"/>
                <a:cs typeface="+mn-cs"/>
              </a:rPr>
              <a:t>famiilebegivenheder</a:t>
            </a:r>
            <a:r>
              <a:rPr lang="da-DK"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Nationen: </a:t>
            </a:r>
            <a:r>
              <a:rPr lang="da-DK" sz="1200" kern="1200" dirty="0">
                <a:solidFill>
                  <a:schemeClr val="tx1"/>
                </a:solidFill>
                <a:effectLst/>
                <a:latin typeface="+mn-lt"/>
                <a:ea typeface="+mn-ea"/>
                <a:cs typeface="+mn-cs"/>
              </a:rPr>
              <a:t>Ønsket om at bevare de historiske kirkebygninger kan derfor både være et udtryk for at bevare det æstetiske i de arkitektoniske konstruktioner og samtidigt et udtryk for ønsket om bevarelse af den nationale kulturhistorie, som folkekirken er en del af. Den danske civilreligion kombinerer den kristne og folkekirkelige symbolik med den nationale historie, og på den måde bliver kirkerne et led i samlingen af nationen. Med begrebet om civilreligion kan</a:t>
            </a:r>
            <a:r>
              <a:rPr lang="da-DK" sz="1200" kern="1200" baseline="0" dirty="0">
                <a:solidFill>
                  <a:schemeClr val="tx1"/>
                </a:solidFill>
                <a:effectLst/>
                <a:latin typeface="+mn-lt"/>
                <a:ea typeface="+mn-ea"/>
                <a:cs typeface="+mn-cs"/>
              </a:rPr>
              <a:t> folkekirkemedlemskabet ses som et tilhørsforhold til både kirken, det danske folk og den danske nation.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Kristendommen: Historisk</a:t>
            </a:r>
            <a:r>
              <a:rPr lang="da-DK" sz="1200" kern="1200" baseline="0" dirty="0">
                <a:solidFill>
                  <a:schemeClr val="tx1"/>
                </a:solidFill>
                <a:effectLst/>
                <a:latin typeface="+mn-lt"/>
                <a:ea typeface="+mn-ea"/>
                <a:cs typeface="+mn-cs"/>
              </a:rPr>
              <a:t> har kirken taget sig af samfundets svageste som en kristen pligt. </a:t>
            </a:r>
            <a:r>
              <a:rPr lang="da-DK" sz="1200" kern="1200" dirty="0">
                <a:solidFill>
                  <a:schemeClr val="tx1"/>
                </a:solidFill>
                <a:effectLst/>
                <a:latin typeface="+mn-lt"/>
                <a:ea typeface="+mn-ea"/>
                <a:cs typeface="+mn-cs"/>
              </a:rPr>
              <a:t>Den tætte sammenvævning af det nationale, det folkelige og det kirkelige, som vi finder i det kulturelle medlemskab, har rødder i den grundtvigske bevægelse, der med sine ideer om, at danskerne er bundet sammen af en folkeånd og placeret i en national kontekst har skabt mange af de grundtemaer, vi finder i det danske folkekirkemedlemskab.</a:t>
            </a:r>
            <a:r>
              <a:rPr lang="da-DK" sz="1200" kern="1200" baseline="0" dirty="0">
                <a:solidFill>
                  <a:schemeClr val="tx1"/>
                </a:solidFill>
                <a:effectLst/>
                <a:latin typeface="+mn-lt"/>
                <a:ea typeface="+mn-ea"/>
                <a:cs typeface="+mn-cs"/>
              </a:rPr>
              <a:t> Den individuelle tro har betydning for medlemskabet for 43 % af medlemmerne. Det betyder ikke nødvendigvis at de resterende 57 % ikke er troende, det har bare ikke betydning for deres formelle tilknytning til folkekirken. Tro er i højere grad knyttet til det individualiserede end til de kollektive identiteter. </a:t>
            </a:r>
          </a:p>
          <a:p>
            <a:r>
              <a:rPr lang="da-DK" sz="1200" kern="1200" baseline="0" dirty="0">
                <a:solidFill>
                  <a:schemeClr val="tx1"/>
                </a:solidFill>
                <a:effectLst/>
                <a:latin typeface="+mn-lt"/>
                <a:ea typeface="+mn-ea"/>
                <a:cs typeface="+mn-cs"/>
              </a:rPr>
              <a:t>Samfundet: </a:t>
            </a:r>
            <a:r>
              <a:rPr lang="da-DK" sz="1200" kern="1200" dirty="0">
                <a:solidFill>
                  <a:schemeClr val="tx1"/>
                </a:solidFill>
                <a:effectLst/>
                <a:latin typeface="+mn-lt"/>
                <a:ea typeface="+mn-ea"/>
                <a:cs typeface="+mn-cs"/>
              </a:rPr>
              <a:t>dækker de medlemmer, der er integreret i det folkekirkelige medlemskab pga. de strukturer, som individet er indlejret i. I Danmark er barnedåb og konfirmation i høj grad en almindelig kulturel forventning, og da dåb medfører medlemskab af folkekirken, bliver folkekirken den altovervejende norm. </a:t>
            </a:r>
          </a:p>
          <a:p>
            <a:endParaRPr lang="da-DK" sz="1200" kern="1200" baseline="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Analysen stemmer godt overens med </a:t>
            </a:r>
            <a:r>
              <a:rPr lang="da-DK" sz="1200" kern="1200" dirty="0" err="1">
                <a:solidFill>
                  <a:schemeClr val="tx1"/>
                </a:solidFill>
                <a:effectLst/>
                <a:latin typeface="+mn-lt"/>
                <a:ea typeface="+mn-ea"/>
                <a:cs typeface="+mn-cs"/>
              </a:rPr>
              <a:t>Ahlins</a:t>
            </a:r>
            <a:r>
              <a:rPr lang="da-DK" sz="1200" kern="1200" dirty="0">
                <a:solidFill>
                  <a:schemeClr val="tx1"/>
                </a:solidFill>
                <a:effectLst/>
                <a:latin typeface="+mn-lt"/>
                <a:ea typeface="+mn-ea"/>
                <a:cs typeface="+mn-cs"/>
              </a:rPr>
              <a:t> konklusion om folkekirken som en naturlig del af danskernes kultur. Her ser vi det i medlemmernes begrundelser for medlemskab og den brede kulturelle eller kollektive identitetsmæssige forankring.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Samtidig viser analysen, at medlemmernes begrundelser for medlemskab typisk er sammensat af mange årsager, der spreder sig ud på mange forskellige kollektive identiteter. Medlemmernes tilknytning til folkekirken har altså ikke én årsag, men forskellige sammensatte komplekser af årsager, der relaterer sig til sociale og kulturelle sammenhænge bredt i deres liv. Denne bredde i årsager kan være en mulig forklaring på den store stabilitet, vi ser i medlemskabet.</a:t>
            </a:r>
            <a:endParaRPr lang="da-DK" sz="1200" kern="1200" baseline="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0E1E990-69AD-412A-8CC5-54CD832D1F9C}" type="slidenum">
              <a:rPr lang="da-DK" smtClean="0"/>
              <a:t>1</a:t>
            </a:fld>
            <a:endParaRPr lang="da-DK"/>
          </a:p>
        </p:txBody>
      </p:sp>
    </p:spTree>
    <p:extLst>
      <p:ext uri="{BB962C8B-B14F-4D97-AF65-F5344CB8AC3E}">
        <p14:creationId xmlns:p14="http://schemas.microsoft.com/office/powerpoint/2010/main" val="1888840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2846103"/>
            <a:ext cx="12192000" cy="3374010"/>
          </a:xfrm>
        </p:spPr>
        <p:txBody>
          <a:bodyPr lIns="180000" tIns="0" rIns="180000" bIns="0" anchor="t" anchorCtr="0">
            <a:normAutofit/>
          </a:bodyPr>
          <a:lstStyle>
            <a:lvl1pPr algn="ctr">
              <a:defRPr sz="4200" b="1">
                <a:latin typeface="+mj-lt"/>
              </a:defRPr>
            </a:lvl1pPr>
          </a:lstStyle>
          <a:p>
            <a:r>
              <a:rPr lang="da-DK" dirty="0"/>
              <a:t>KLIK FOR AT REDIGERE I MASTEREN</a:t>
            </a:r>
          </a:p>
        </p:txBody>
      </p:sp>
      <p:sp>
        <p:nvSpPr>
          <p:cNvPr id="3" name="Undertitel 2"/>
          <p:cNvSpPr>
            <a:spLocks noGrp="1"/>
          </p:cNvSpPr>
          <p:nvPr>
            <p:ph type="subTitle" idx="1" hasCustomPrompt="1"/>
          </p:nvPr>
        </p:nvSpPr>
        <p:spPr>
          <a:xfrm>
            <a:off x="0" y="2230297"/>
            <a:ext cx="12192000" cy="615807"/>
          </a:xfrm>
        </p:spPr>
        <p:txBody>
          <a:bodyPr lIns="180000" tIns="0" rIns="180000" bIns="0">
            <a:normAutofit/>
          </a:bodyPr>
          <a:lstStyle>
            <a:lvl1pPr marL="0" indent="0" algn="ctr">
              <a:buNone/>
              <a:defRPr sz="4200" cap="all">
                <a:solidFill>
                  <a:srgbClr val="AC1416"/>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a:t>
            </a:r>
          </a:p>
        </p:txBody>
      </p:sp>
    </p:spTree>
    <p:extLst>
      <p:ext uri="{BB962C8B-B14F-4D97-AF65-F5344CB8AC3E}">
        <p14:creationId xmlns:p14="http://schemas.microsoft.com/office/powerpoint/2010/main" val="25795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rmal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7651"/>
            <a:ext cx="10972800" cy="1267696"/>
          </a:xfrm>
        </p:spPr>
        <p:txBody>
          <a:bodyPr/>
          <a:lstStyle/>
          <a:p>
            <a:r>
              <a:rPr lang="da-DK" dirty="0"/>
              <a:t>KLIK FOR AT REDIGERE I MASTEREN</a:t>
            </a:r>
          </a:p>
        </p:txBody>
      </p:sp>
      <p:sp>
        <p:nvSpPr>
          <p:cNvPr id="3" name="Pladsholder til indhold 2"/>
          <p:cNvSpPr>
            <a:spLocks noGrp="1"/>
          </p:cNvSpPr>
          <p:nvPr>
            <p:ph idx="1"/>
          </p:nvPr>
        </p:nvSpPr>
        <p:spPr>
          <a:xfrm>
            <a:off x="609600" y="1600201"/>
            <a:ext cx="10972800" cy="458165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77752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ormalside ku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275347"/>
          </a:xfrm>
        </p:spPr>
        <p:txBody>
          <a:bodyPr/>
          <a:lstStyle/>
          <a:p>
            <a:r>
              <a:rPr lang="da-DK"/>
              <a:t>Klik for at redigere titeltypografien i masteren</a:t>
            </a:r>
          </a:p>
        </p:txBody>
      </p:sp>
    </p:spTree>
    <p:extLst>
      <p:ext uri="{BB962C8B-B14F-4D97-AF65-F5344CB8AC3E}">
        <p14:creationId xmlns:p14="http://schemas.microsoft.com/office/powerpoint/2010/main" val="175939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rmalside blank">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7651"/>
            <a:ext cx="10972800" cy="1255665"/>
          </a:xfrm>
        </p:spPr>
        <p:txBody>
          <a:bodyPr/>
          <a:lstStyle/>
          <a:p>
            <a:r>
              <a:rPr lang="da-DK"/>
              <a:t>Klik for at redigere titeltypografien i masteren</a:t>
            </a:r>
          </a:p>
        </p:txBody>
      </p:sp>
    </p:spTree>
    <p:extLst>
      <p:ext uri="{BB962C8B-B14F-4D97-AF65-F5344CB8AC3E}">
        <p14:creationId xmlns:p14="http://schemas.microsoft.com/office/powerpoint/2010/main" val="251295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rmalside løse elem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7651"/>
            <a:ext cx="10972800" cy="1267696"/>
          </a:xfrm>
        </p:spPr>
        <p:txBody>
          <a:bodyPr/>
          <a:lstStyle/>
          <a:p>
            <a:r>
              <a:rPr lang="da-DK"/>
              <a:t>Klik for at redigere titeltypografien i masteren</a:t>
            </a:r>
          </a:p>
        </p:txBody>
      </p:sp>
      <p:sp>
        <p:nvSpPr>
          <p:cNvPr id="6" name="bk object 19">
            <a:extLst>
              <a:ext uri="{FF2B5EF4-FFF2-40B4-BE49-F238E27FC236}">
                <a16:creationId xmlns:a16="http://schemas.microsoft.com/office/drawing/2014/main" id="{88C8C5E7-51FD-DF43-BF1B-0BEF067EA2D7}"/>
              </a:ext>
            </a:extLst>
          </p:cNvPr>
          <p:cNvSpPr/>
          <p:nvPr userDrawn="1"/>
        </p:nvSpPr>
        <p:spPr>
          <a:xfrm>
            <a:off x="0" y="6200999"/>
            <a:ext cx="12192000" cy="0"/>
          </a:xfrm>
          <a:custGeom>
            <a:avLst/>
            <a:gdLst/>
            <a:ahLst/>
            <a:cxnLst/>
            <a:rect l="l" t="t" r="r" b="b"/>
            <a:pathLst>
              <a:path w="9144000">
                <a:moveTo>
                  <a:pt x="0" y="0"/>
                </a:moveTo>
                <a:lnTo>
                  <a:pt x="9144000" y="0"/>
                </a:lnTo>
              </a:path>
            </a:pathLst>
          </a:custGeom>
          <a:ln w="12700">
            <a:solidFill>
              <a:srgbClr val="8A8B8A"/>
            </a:solidFill>
          </a:ln>
        </p:spPr>
        <p:txBody>
          <a:bodyPr wrap="square" lIns="0" tIns="0" rIns="0" bIns="0" rtlCol="0"/>
          <a:lstStyle/>
          <a:p>
            <a:endParaRPr sz="1800"/>
          </a:p>
        </p:txBody>
      </p:sp>
      <p:sp>
        <p:nvSpPr>
          <p:cNvPr id="7" name="bk object 20">
            <a:extLst>
              <a:ext uri="{FF2B5EF4-FFF2-40B4-BE49-F238E27FC236}">
                <a16:creationId xmlns:a16="http://schemas.microsoft.com/office/drawing/2014/main" id="{75774FD0-4ED3-134B-BBE4-A76F6C3E7059}"/>
              </a:ext>
            </a:extLst>
          </p:cNvPr>
          <p:cNvSpPr/>
          <p:nvPr userDrawn="1"/>
        </p:nvSpPr>
        <p:spPr>
          <a:xfrm>
            <a:off x="0" y="1648348"/>
            <a:ext cx="12192000" cy="4042584"/>
          </a:xfrm>
          <a:custGeom>
            <a:avLst/>
            <a:gdLst/>
            <a:ahLst/>
            <a:cxnLst/>
            <a:rect l="l" t="t" r="r" b="b"/>
            <a:pathLst>
              <a:path w="9144000">
                <a:moveTo>
                  <a:pt x="0" y="0"/>
                </a:moveTo>
                <a:lnTo>
                  <a:pt x="9144000" y="0"/>
                </a:lnTo>
              </a:path>
            </a:pathLst>
          </a:custGeom>
          <a:ln w="12700">
            <a:solidFill>
              <a:srgbClr val="AC1416"/>
            </a:solidFill>
          </a:ln>
        </p:spPr>
        <p:txBody>
          <a:bodyPr wrap="square" lIns="0" tIns="0" rIns="0" bIns="0" rtlCol="0"/>
          <a:lstStyle/>
          <a:p>
            <a:endParaRPr sz="1800"/>
          </a:p>
        </p:txBody>
      </p:sp>
    </p:spTree>
    <p:extLst>
      <p:ext uri="{BB962C8B-B14F-4D97-AF65-F5344CB8AC3E}">
        <p14:creationId xmlns:p14="http://schemas.microsoft.com/office/powerpoint/2010/main" val="373298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7651"/>
            <a:ext cx="10972800" cy="1243633"/>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609600" y="1600201"/>
            <a:ext cx="10972800" cy="458165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62881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lang="da-DK" sz="3200" b="1" kern="1200" cap="all" dirty="0" smtClean="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Hvorfor medlem af folkekirken?</a:t>
            </a:r>
            <a:endParaRPr lang="da-DK" dirty="0"/>
          </a:p>
        </p:txBody>
      </p:sp>
      <p:pic>
        <p:nvPicPr>
          <p:cNvPr id="12" name="Pladsholder til indhold 6">
            <a:extLst>
              <a:ext uri="{FF2B5EF4-FFF2-40B4-BE49-F238E27FC236}">
                <a16:creationId xmlns:a16="http://schemas.microsoft.com/office/drawing/2014/main" id="{B668E77D-77A7-41E0-BC4E-A6F67951FCCD}"/>
              </a:ext>
            </a:extLst>
          </p:cNvPr>
          <p:cNvPicPr>
            <a:picLocks noGrp="1" noChangeAspect="1"/>
          </p:cNvPicPr>
          <p:nvPr>
            <p:ph idx="1"/>
          </p:nvPr>
        </p:nvPicPr>
        <p:blipFill rotWithShape="1">
          <a:blip r:embed="rId3"/>
          <a:srcRect l="14088" t="6649" r="16909" b="14422"/>
          <a:stretch/>
        </p:blipFill>
        <p:spPr>
          <a:xfrm>
            <a:off x="2046499" y="1389647"/>
            <a:ext cx="7585654" cy="4894220"/>
          </a:xfrm>
        </p:spPr>
      </p:pic>
    </p:spTree>
    <p:extLst>
      <p:ext uri="{BB962C8B-B14F-4D97-AF65-F5344CB8AC3E}">
        <p14:creationId xmlns:p14="http://schemas.microsoft.com/office/powerpoint/2010/main" val="34085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2611C-99A7-4A0C-8C94-0C03DACC2166}"/>
              </a:ext>
            </a:extLst>
          </p:cNvPr>
          <p:cNvSpPr>
            <a:spLocks noGrp="1"/>
          </p:cNvSpPr>
          <p:nvPr>
            <p:ph type="title"/>
          </p:nvPr>
        </p:nvSpPr>
        <p:spPr/>
        <p:txBody>
          <a:bodyPr/>
          <a:lstStyle/>
          <a:p>
            <a:r>
              <a:rPr lang="da-DK"/>
              <a:t>Årsager til medlemskab i vores sogn</a:t>
            </a:r>
          </a:p>
        </p:txBody>
      </p:sp>
      <p:sp>
        <p:nvSpPr>
          <p:cNvPr id="3" name="Pladsholder til indhold 2">
            <a:extLst>
              <a:ext uri="{FF2B5EF4-FFF2-40B4-BE49-F238E27FC236}">
                <a16:creationId xmlns:a16="http://schemas.microsoft.com/office/drawing/2014/main" id="{3A5A0CB6-9BCF-4DD8-A15B-06E9917FF224}"/>
              </a:ext>
            </a:extLst>
          </p:cNvPr>
          <p:cNvSpPr>
            <a:spLocks noGrp="1"/>
          </p:cNvSpPr>
          <p:nvPr>
            <p:ph idx="1"/>
          </p:nvPr>
        </p:nvSpPr>
        <p:spPr/>
        <p:txBody>
          <a:bodyPr/>
          <a:lstStyle/>
          <a:p>
            <a:r>
              <a:rPr lang="da-DK"/>
              <a:t>Hvilke forskellige årsager til medlemskab er der i vores sogn og menighedsrådet?</a:t>
            </a:r>
          </a:p>
          <a:p>
            <a:r>
              <a:rPr lang="da-DK"/>
              <a:t>Hvordan kan vi bruge den viden i vores videre arbejde i menighedsrådet?</a:t>
            </a:r>
          </a:p>
        </p:txBody>
      </p:sp>
    </p:spTree>
    <p:extLst>
      <p:ext uri="{BB962C8B-B14F-4D97-AF65-F5344CB8AC3E}">
        <p14:creationId xmlns:p14="http://schemas.microsoft.com/office/powerpoint/2010/main" val="37784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Brug </a:t>
            </a:r>
            <a:r>
              <a:rPr lang="da-DK"/>
              <a:t>af folkekirken i hele befolkningen</a:t>
            </a:r>
            <a:endParaRPr lang="da-DK" sz="2000" dirty="0"/>
          </a:p>
        </p:txBody>
      </p:sp>
      <p:pic>
        <p:nvPicPr>
          <p:cNvPr id="4" name="Pladsholder til indhold 6">
            <a:extLst>
              <a:ext uri="{FF2B5EF4-FFF2-40B4-BE49-F238E27FC236}">
                <a16:creationId xmlns:a16="http://schemas.microsoft.com/office/drawing/2014/main" id="{52541413-D83D-4518-A1F2-8518BDC039F9}"/>
              </a:ext>
            </a:extLst>
          </p:cNvPr>
          <p:cNvPicPr>
            <a:picLocks noChangeAspect="1"/>
          </p:cNvPicPr>
          <p:nvPr/>
        </p:nvPicPr>
        <p:blipFill>
          <a:blip r:embed="rId2"/>
          <a:srcRect/>
          <a:stretch/>
        </p:blipFill>
        <p:spPr>
          <a:xfrm>
            <a:off x="609601" y="1264669"/>
            <a:ext cx="12563474" cy="5353642"/>
          </a:xfrm>
          <a:prstGeom prst="rect">
            <a:avLst/>
          </a:prstGeom>
        </p:spPr>
      </p:pic>
    </p:spTree>
    <p:extLst>
      <p:ext uri="{BB962C8B-B14F-4D97-AF65-F5344CB8AC3E}">
        <p14:creationId xmlns:p14="http://schemas.microsoft.com/office/powerpoint/2010/main" val="24429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D4060-7F12-4D0F-874E-3C26CE81277A}"/>
              </a:ext>
            </a:extLst>
          </p:cNvPr>
          <p:cNvSpPr>
            <a:spLocks noGrp="1"/>
          </p:cNvSpPr>
          <p:nvPr>
            <p:ph type="title"/>
          </p:nvPr>
        </p:nvSpPr>
        <p:spPr/>
        <p:txBody>
          <a:bodyPr/>
          <a:lstStyle/>
          <a:p>
            <a:r>
              <a:rPr lang="da-DK"/>
              <a:t>Brug af folkekirken i vores sogn</a:t>
            </a:r>
          </a:p>
        </p:txBody>
      </p:sp>
      <p:sp>
        <p:nvSpPr>
          <p:cNvPr id="3" name="Pladsholder til indhold 2">
            <a:extLst>
              <a:ext uri="{FF2B5EF4-FFF2-40B4-BE49-F238E27FC236}">
                <a16:creationId xmlns:a16="http://schemas.microsoft.com/office/drawing/2014/main" id="{DB01AD5A-C3B6-47FD-9AF4-A378BDD352D7}"/>
              </a:ext>
            </a:extLst>
          </p:cNvPr>
          <p:cNvSpPr>
            <a:spLocks noGrp="1"/>
          </p:cNvSpPr>
          <p:nvPr>
            <p:ph idx="1"/>
          </p:nvPr>
        </p:nvSpPr>
        <p:spPr/>
        <p:txBody>
          <a:bodyPr/>
          <a:lstStyle/>
          <a:p>
            <a:r>
              <a:rPr lang="da-DK"/>
              <a:t>Hvordan er kontakten til kirken og kirkegården i vores sogn?</a:t>
            </a:r>
          </a:p>
          <a:p>
            <a:r>
              <a:rPr lang="da-DK"/>
              <a:t>Hvilke muligheder giver befolkningens kontakt med kirken os? </a:t>
            </a:r>
          </a:p>
          <a:p>
            <a:r>
              <a:rPr lang="da-DK"/>
              <a:t>Har medlemmerne behov, som ikke mødes nu?</a:t>
            </a:r>
          </a:p>
        </p:txBody>
      </p:sp>
    </p:spTree>
    <p:extLst>
      <p:ext uri="{BB962C8B-B14F-4D97-AF65-F5344CB8AC3E}">
        <p14:creationId xmlns:p14="http://schemas.microsoft.com/office/powerpoint/2010/main" val="13190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Emner for </a:t>
            </a:r>
            <a:r>
              <a:rPr lang="da-DK"/>
              <a:t>kirkelig prioritet</a:t>
            </a:r>
            <a:endParaRPr lang="da-DK" dirty="0"/>
          </a:p>
        </p:txBody>
      </p:sp>
      <p:pic>
        <p:nvPicPr>
          <p:cNvPr id="6" name="Pladsholder til indhold 6">
            <a:extLst>
              <a:ext uri="{FF2B5EF4-FFF2-40B4-BE49-F238E27FC236}">
                <a16:creationId xmlns:a16="http://schemas.microsoft.com/office/drawing/2014/main" id="{0F40D59E-9B29-4995-8F71-38B9AE7ED13B}"/>
              </a:ext>
            </a:extLst>
          </p:cNvPr>
          <p:cNvPicPr>
            <a:picLocks noChangeAspect="1"/>
          </p:cNvPicPr>
          <p:nvPr/>
        </p:nvPicPr>
        <p:blipFill>
          <a:blip r:embed="rId2"/>
          <a:srcRect/>
          <a:stretch/>
        </p:blipFill>
        <p:spPr>
          <a:xfrm>
            <a:off x="609601" y="1405650"/>
            <a:ext cx="11543380" cy="4918950"/>
          </a:xfrm>
          <a:prstGeom prst="rect">
            <a:avLst/>
          </a:prstGeom>
        </p:spPr>
      </p:pic>
    </p:spTree>
    <p:extLst>
      <p:ext uri="{BB962C8B-B14F-4D97-AF65-F5344CB8AC3E}">
        <p14:creationId xmlns:p14="http://schemas.microsoft.com/office/powerpoint/2010/main" val="3569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734DD-48C1-4277-9140-0ADD6F118F3E}"/>
              </a:ext>
            </a:extLst>
          </p:cNvPr>
          <p:cNvSpPr>
            <a:spLocks noGrp="1"/>
          </p:cNvSpPr>
          <p:nvPr>
            <p:ph type="title"/>
          </p:nvPr>
        </p:nvSpPr>
        <p:spPr/>
        <p:txBody>
          <a:bodyPr/>
          <a:lstStyle/>
          <a:p>
            <a:r>
              <a:rPr lang="da-DK"/>
              <a:t>Prioritering i vores sogn</a:t>
            </a:r>
          </a:p>
        </p:txBody>
      </p:sp>
      <p:sp>
        <p:nvSpPr>
          <p:cNvPr id="3" name="Pladsholder til indhold 2">
            <a:extLst>
              <a:ext uri="{FF2B5EF4-FFF2-40B4-BE49-F238E27FC236}">
                <a16:creationId xmlns:a16="http://schemas.microsoft.com/office/drawing/2014/main" id="{8AD8B206-264B-4D55-A04A-FEAD398749A1}"/>
              </a:ext>
            </a:extLst>
          </p:cNvPr>
          <p:cNvSpPr>
            <a:spLocks noGrp="1"/>
          </p:cNvSpPr>
          <p:nvPr>
            <p:ph idx="1"/>
          </p:nvPr>
        </p:nvSpPr>
        <p:spPr/>
        <p:txBody>
          <a:bodyPr/>
          <a:lstStyle/>
          <a:p>
            <a:r>
              <a:rPr lang="da-DK"/>
              <a:t>Hvordan prioriterer vi vores midler her i vores sogn?</a:t>
            </a:r>
          </a:p>
          <a:p>
            <a:r>
              <a:rPr lang="da-DK"/>
              <a:t>Hvad skal den næste vigtige prioritering være hos os?</a:t>
            </a:r>
          </a:p>
        </p:txBody>
      </p:sp>
    </p:spTree>
    <p:extLst>
      <p:ext uri="{BB962C8B-B14F-4D97-AF65-F5344CB8AC3E}">
        <p14:creationId xmlns:p14="http://schemas.microsoft.com/office/powerpoint/2010/main" val="31189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skabelon_FUV_wide" id="{9B5AC984-741D-AB46-9D78-968FC0F08707}" vid="{06ECE866-8004-1643-AA61-6A0906AE20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7A4CFED1B037A41A842E45103C1DD27" ma:contentTypeVersion="11" ma:contentTypeDescription="Opret et nyt dokument." ma:contentTypeScope="" ma:versionID="363eb16f812a2483f75581e9e397e682">
  <xsd:schema xmlns:xsd="http://www.w3.org/2001/XMLSchema" xmlns:xs="http://www.w3.org/2001/XMLSchema" xmlns:p="http://schemas.microsoft.com/office/2006/metadata/properties" xmlns:ns2="2c737d01-d91a-40af-9ab4-c1e2068c0320" xmlns:ns3="734d7a8f-d809-460f-b7f4-bc4c6ed8df36" targetNamespace="http://schemas.microsoft.com/office/2006/metadata/properties" ma:root="true" ma:fieldsID="b326cc674102781a911fb25efc671d43" ns2:_="" ns3:_="">
    <xsd:import namespace="2c737d01-d91a-40af-9ab4-c1e2068c0320"/>
    <xsd:import namespace="734d7a8f-d809-460f-b7f4-bc4c6ed8df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37d01-d91a-40af-9ab4-c1e2068c0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4d7a8f-d809-460f-b7f4-bc4c6ed8df36"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1E6D2-1E31-4BE1-BC12-7F68E10B0E02}">
  <ds:schemaRefs>
    <ds:schemaRef ds:uri="http://schemas.microsoft.com/office/2006/metadata/properties"/>
    <ds:schemaRef ds:uri="http://purl.org/dc/terms/"/>
    <ds:schemaRef ds:uri="http://purl.org/dc/elements/1.1/"/>
    <ds:schemaRef ds:uri="http://purl.org/dc/dcmitype/"/>
    <ds:schemaRef ds:uri="734d7a8f-d809-460f-b7f4-bc4c6ed8df36"/>
    <ds:schemaRef ds:uri="http://schemas.microsoft.com/office/infopath/2007/PartnerControls"/>
    <ds:schemaRef ds:uri="http://schemas.microsoft.com/office/2006/documentManagement/types"/>
    <ds:schemaRef ds:uri="http://schemas.openxmlformats.org/package/2006/metadata/core-properties"/>
    <ds:schemaRef ds:uri="2c737d01-d91a-40af-9ab4-c1e2068c0320"/>
    <ds:schemaRef ds:uri="http://www.w3.org/XML/1998/namespace"/>
  </ds:schemaRefs>
</ds:datastoreItem>
</file>

<file path=customXml/itemProps2.xml><?xml version="1.0" encoding="utf-8"?>
<ds:datastoreItem xmlns:ds="http://schemas.openxmlformats.org/officeDocument/2006/customXml" ds:itemID="{1D018CD6-5DF8-4CCE-BFA5-23E2E9410E3E}">
  <ds:schemaRefs>
    <ds:schemaRef ds:uri="http://schemas.microsoft.com/sharepoint/v3/contenttype/forms"/>
  </ds:schemaRefs>
</ds:datastoreItem>
</file>

<file path=customXml/itemProps3.xml><?xml version="1.0" encoding="utf-8"?>
<ds:datastoreItem xmlns:ds="http://schemas.openxmlformats.org/officeDocument/2006/customXml" ds:itemID="{0024CA9E-B5DD-47D5-B03C-6E254BF70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37d01-d91a-40af-9ab4-c1e2068c0320"/>
    <ds:schemaRef ds:uri="734d7a8f-d809-460f-b7f4-bc4c6ed8d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Powerpoint_skabelon_FUV_wide</Template>
  <TotalTime>340</TotalTime>
  <Words>657</Words>
  <Application>Microsoft Office PowerPoint</Application>
  <PresentationFormat>Widescreen</PresentationFormat>
  <Paragraphs>25</Paragraphs>
  <Slides>6</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Calibri Light</vt:lpstr>
      <vt:lpstr>Kontortema</vt:lpstr>
      <vt:lpstr>Hvorfor medlem af folkekirken?</vt:lpstr>
      <vt:lpstr>Årsager til medlemskab i vores sogn</vt:lpstr>
      <vt:lpstr>Brug af folkekirken i hele befolkningen</vt:lpstr>
      <vt:lpstr>Brug af folkekirken i vores sogn</vt:lpstr>
      <vt:lpstr>Emner for kirkelig prioritet</vt:lpstr>
      <vt:lpstr>Prioritering i vores sogn</vt:lpstr>
    </vt:vector>
  </TitlesOfParts>
  <Company>Kirkenettet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Jais Poulsen</dc:creator>
  <cp:lastModifiedBy>Charlotte Tybjerg Sørensen</cp:lastModifiedBy>
  <cp:revision>17</cp:revision>
  <dcterms:created xsi:type="dcterms:W3CDTF">2021-05-04T11:17:41Z</dcterms:created>
  <dcterms:modified xsi:type="dcterms:W3CDTF">2021-08-11T13:24:17Z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0x010100F7A4CFED1B037A41A842E45103C1DD27</vt:lpwstr>
  </property>
</Properties>
</file>