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73" r:id="rId4"/>
    <p:sldId id="274" r:id="rId5"/>
    <p:sldId id="267" r:id="rId6"/>
    <p:sldId id="268" r:id="rId7"/>
    <p:sldId id="269" r:id="rId8"/>
    <p:sldId id="270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48490" autoAdjust="0"/>
  </p:normalViewPr>
  <p:slideViewPr>
    <p:cSldViewPr showGuides="1">
      <p:cViewPr>
        <p:scale>
          <a:sx n="75" d="100"/>
          <a:sy n="75" d="100"/>
        </p:scale>
        <p:origin x="-330" y="156"/>
      </p:cViewPr>
      <p:guideLst>
        <p:guide orient="horz" pos="3884"/>
        <p:guide orient="horz" pos="1842"/>
        <p:guide orient="horz" pos="436"/>
        <p:guide orient="horz" pos="1026"/>
        <p:guide pos="2835"/>
        <p:guide pos="612"/>
        <p:guide pos="5465"/>
        <p:guide pos="2880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671BA-6F1C-4A82-B0DD-641DDD0B96B3}" type="datetimeFigureOut">
              <a:rPr lang="da-DK" smtClean="0"/>
              <a:t>05-08-2021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E57A9-C4D5-4B97-8495-CEBA0608828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3033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0" y="0"/>
            <a:ext cx="9151200" cy="687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79" y="286453"/>
            <a:ext cx="2026800" cy="48454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72000" y="2924944"/>
            <a:ext cx="4941591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EF4F2"/>
                </a:solidFill>
              </a:defRPr>
            </a:lvl1pPr>
          </a:lstStyle>
          <a:p>
            <a:fld id="{EBED92FB-0716-4DFC-A972-F237ECF75DD9}" type="datetime1">
              <a:rPr lang="da-DK" smtClean="0"/>
              <a:t>05-08-2021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EF4F2"/>
                </a:solidFill>
              </a:defRPr>
            </a:lvl1pPr>
          </a:lstStyle>
          <a:p>
            <a:fld id="{1E4993A5-71AC-4FC9-BA31-3E15C92EC108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Rectangle 8"/>
          <p:cNvSpPr/>
          <p:nvPr userDrawn="1"/>
        </p:nvSpPr>
        <p:spPr>
          <a:xfrm>
            <a:off x="0" y="1052736"/>
            <a:ext cx="9144000" cy="180000"/>
          </a:xfrm>
          <a:prstGeom prst="rect">
            <a:avLst/>
          </a:prstGeom>
          <a:solidFill>
            <a:srgbClr val="00A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1" name="Title Placeholder 1"/>
          <p:cNvSpPr>
            <a:spLocks noGrp="1"/>
          </p:cNvSpPr>
          <p:nvPr userDrawn="1">
            <p:ph type="title"/>
          </p:nvPr>
        </p:nvSpPr>
        <p:spPr>
          <a:xfrm>
            <a:off x="971204" y="1630484"/>
            <a:ext cx="74168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534" y="2666219"/>
            <a:ext cx="2939602" cy="41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36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358" y="692150"/>
            <a:ext cx="7524194" cy="692776"/>
          </a:xfrm>
        </p:spPr>
        <p:txBody>
          <a:bodyPr anchor="t"/>
          <a:lstStyle>
            <a:lvl1pPr>
              <a:defRPr lang="da-DK" noProof="0" dirty="0"/>
            </a:lvl1pPr>
          </a:lstStyle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358" y="1628792"/>
            <a:ext cx="7523688" cy="4545850"/>
          </a:xfrm>
        </p:spPr>
        <p:txBody>
          <a:bodyPr/>
          <a:lstStyle>
            <a:lvl1pPr marL="270000" indent="-270000">
              <a:lnSpc>
                <a:spcPct val="100000"/>
              </a:lnSpc>
              <a:buFont typeface="Wingdings" pitchFamily="2" charset="2"/>
              <a:buChar char="§"/>
              <a:defRPr sz="2400"/>
            </a:lvl1pPr>
            <a:lvl2pPr marL="541338" indent="-270000">
              <a:lnSpc>
                <a:spcPct val="100000"/>
              </a:lnSpc>
              <a:spcBef>
                <a:spcPts val="600"/>
              </a:spcBef>
              <a:defRPr sz="2200"/>
            </a:lvl2pPr>
            <a:lvl3pPr marL="808038" indent="-270000">
              <a:lnSpc>
                <a:spcPct val="100000"/>
              </a:lnSpc>
              <a:spcBef>
                <a:spcPts val="600"/>
              </a:spcBef>
              <a:defRPr sz="1800"/>
            </a:lvl3pPr>
            <a:lvl4pPr marL="1080000" indent="-270000">
              <a:lnSpc>
                <a:spcPct val="100000"/>
              </a:lnSpc>
              <a:spcBef>
                <a:spcPts val="600"/>
              </a:spcBef>
              <a:defRPr sz="1400"/>
            </a:lvl4pPr>
            <a:lvl5pPr marL="1350000" indent="-270000">
              <a:lnSpc>
                <a:spcPct val="100000"/>
              </a:lnSpc>
              <a:spcBef>
                <a:spcPts val="600"/>
              </a:spcBef>
              <a:defRPr sz="1400"/>
            </a:lvl5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D3BF-BA0F-4D10-A429-01F45A1DF2A7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41025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684" y="1627827"/>
            <a:ext cx="3528879" cy="319881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27200"/>
            <a:ext cx="3528000" cy="319881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9F75-0D1D-41E1-82F4-3C18A529A93B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94479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3B75-D75C-4EA1-AD20-9D8EA1C9363A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971254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EF5B-26FF-4408-8F2C-206FCC5A90A3}" type="datetime1">
              <a:rPr lang="da-DK" smtClean="0"/>
              <a:t>05-08-2021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8643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600" y="693495"/>
            <a:ext cx="7416800" cy="68411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272" y="1620000"/>
            <a:ext cx="7416800" cy="31988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06375" marR="0" lvl="1" indent="-206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D9E"/>
              </a:buClr>
              <a:buSzPct val="90000"/>
              <a:buFont typeface="Wingdings" pitchFamily="2" charset="2"/>
              <a:buChar char="§"/>
              <a:tabLst/>
              <a:defRPr/>
            </a:pPr>
            <a:r>
              <a:rPr kumimoji="0" lang="da-DK" sz="2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Klik for at redigere i master</a:t>
            </a:r>
          </a:p>
          <a:p>
            <a:pPr marL="366713" marR="0" lvl="1" indent="-1603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D9E"/>
              </a:buClr>
              <a:buSzPct val="90000"/>
              <a:buFont typeface="Wingdings" pitchFamily="2" charset="2"/>
              <a:buChar char="§"/>
              <a:tabLst/>
              <a:defRPr/>
            </a:pPr>
            <a:r>
              <a:rPr kumimoji="0" lang="da-DK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Andet niveau</a:t>
            </a:r>
          </a:p>
          <a:p>
            <a:pPr marL="501650" marR="0" lvl="2" indent="-134938" algn="l" defTabSz="9144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AD9E"/>
              </a:buClr>
              <a:buSzPct val="90000"/>
              <a:buFont typeface="Wingdings" pitchFamily="2" charset="2"/>
              <a:buChar char="§"/>
              <a:tabLst/>
              <a:defRPr/>
            </a:pPr>
            <a:r>
              <a:rPr kumimoji="0" lang="da-DK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Tredje niveau</a:t>
            </a:r>
          </a:p>
          <a:p>
            <a:pPr marL="598488" marR="0" lvl="3" indent="-101600" algn="l" defTabSz="914400" rtl="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AD9E"/>
              </a:buClr>
              <a:buSzPct val="90000"/>
              <a:buFont typeface="Wingdings" pitchFamily="2" charset="2"/>
              <a:buChar char="§"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Fjerde niveau</a:t>
            </a:r>
          </a:p>
          <a:p>
            <a:pPr marL="698400" marR="0" lvl="4" indent="-100800" algn="l" defTabSz="914400" rtl="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AD9E"/>
              </a:buClr>
              <a:buSzPct val="90000"/>
              <a:buFont typeface="Wingdings" pitchFamily="2" charset="2"/>
              <a:buChar char="§"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Femte niveau</a:t>
            </a:r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44012" y="6683924"/>
            <a:ext cx="2296440" cy="17958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fld id="{936184E4-82E9-4CF0-B098-B38F6E7B19A8}" type="datetime1">
              <a:rPr lang="da-DK" smtClean="0"/>
              <a:t>05-08-2021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8536" y="6683924"/>
            <a:ext cx="5233644" cy="17958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452" y="6683924"/>
            <a:ext cx="288032" cy="17958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1E4993A5-71AC-4FC9-BA31-3E15C92EC108}" type="slidenum">
              <a:rPr lang="da-DK" smtClean="0"/>
              <a:pPr/>
              <a:t>‹nr.›</a:t>
            </a:fld>
            <a:endParaRPr lang="da-DK"/>
          </a:p>
        </p:txBody>
      </p:sp>
      <p:grpSp>
        <p:nvGrpSpPr>
          <p:cNvPr id="7" name="Gruppe 6"/>
          <p:cNvGrpSpPr/>
          <p:nvPr/>
        </p:nvGrpSpPr>
        <p:grpSpPr>
          <a:xfrm>
            <a:off x="-2607" y="6233416"/>
            <a:ext cx="9158288" cy="626688"/>
            <a:chOff x="-2607" y="6233416"/>
            <a:chExt cx="9158288" cy="626688"/>
          </a:xfrm>
        </p:grpSpPr>
        <p:grpSp>
          <p:nvGrpSpPr>
            <p:cNvPr id="8" name="Group 4"/>
            <p:cNvGrpSpPr>
              <a:grpSpLocks noChangeAspect="1"/>
            </p:cNvGrpSpPr>
            <p:nvPr/>
          </p:nvGrpSpPr>
          <p:grpSpPr bwMode="auto">
            <a:xfrm>
              <a:off x="-2607" y="6666429"/>
              <a:ext cx="9158288" cy="193675"/>
              <a:chOff x="-3" y="3249"/>
              <a:chExt cx="5769" cy="122"/>
            </a:xfrm>
          </p:grpSpPr>
          <p:sp>
            <p:nvSpPr>
              <p:cNvPr id="9" name="AutoShape 3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-1" y="3249"/>
                <a:ext cx="5767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 userDrawn="1"/>
            </p:nvSpPr>
            <p:spPr bwMode="auto">
              <a:xfrm>
                <a:off x="-3" y="3251"/>
                <a:ext cx="5767" cy="120"/>
              </a:xfrm>
              <a:prstGeom prst="rect">
                <a:avLst/>
              </a:prstGeom>
              <a:solidFill>
                <a:srgbClr val="00AD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4" name="Rectangle 6"/>
              <p:cNvSpPr>
                <a:spLocks noChangeArrowheads="1"/>
              </p:cNvSpPr>
              <p:nvPr userDrawn="1"/>
            </p:nvSpPr>
            <p:spPr bwMode="auto">
              <a:xfrm>
                <a:off x="-3" y="3251"/>
                <a:ext cx="5767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6" name="Freeform 8"/>
              <p:cNvSpPr>
                <a:spLocks/>
              </p:cNvSpPr>
              <p:nvPr userDrawn="1"/>
            </p:nvSpPr>
            <p:spPr bwMode="auto">
              <a:xfrm>
                <a:off x="3914" y="3251"/>
                <a:ext cx="1850" cy="120"/>
              </a:xfrm>
              <a:custGeom>
                <a:avLst/>
                <a:gdLst>
                  <a:gd name="T0" fmla="*/ 1850 w 1850"/>
                  <a:gd name="T1" fmla="*/ 0 h 120"/>
                  <a:gd name="T2" fmla="*/ 1850 w 1850"/>
                  <a:gd name="T3" fmla="*/ 0 h 120"/>
                  <a:gd name="T4" fmla="*/ 0 w 1850"/>
                  <a:gd name="T5" fmla="*/ 2 h 120"/>
                  <a:gd name="T6" fmla="*/ 0 w 1850"/>
                  <a:gd name="T7" fmla="*/ 118 h 120"/>
                  <a:gd name="T8" fmla="*/ 1850 w 1850"/>
                  <a:gd name="T9" fmla="*/ 120 h 120"/>
                  <a:gd name="T10" fmla="*/ 1850 w 1850"/>
                  <a:gd name="T11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50" h="120">
                    <a:moveTo>
                      <a:pt x="1850" y="0"/>
                    </a:moveTo>
                    <a:lnTo>
                      <a:pt x="1850" y="0"/>
                    </a:lnTo>
                    <a:lnTo>
                      <a:pt x="0" y="2"/>
                    </a:lnTo>
                    <a:lnTo>
                      <a:pt x="0" y="118"/>
                    </a:lnTo>
                    <a:lnTo>
                      <a:pt x="1850" y="120"/>
                    </a:lnTo>
                    <a:lnTo>
                      <a:pt x="185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7" name="Freeform 9"/>
              <p:cNvSpPr>
                <a:spLocks/>
              </p:cNvSpPr>
              <p:nvPr userDrawn="1"/>
            </p:nvSpPr>
            <p:spPr bwMode="auto">
              <a:xfrm>
                <a:off x="3912" y="3369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2 h 2"/>
                  <a:gd name="T4" fmla="*/ 2 w 2"/>
                  <a:gd name="T5" fmla="*/ 2 h 2"/>
                  <a:gd name="T6" fmla="*/ 2 w 2"/>
                  <a:gd name="T7" fmla="*/ 0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  <a:gd name="T16" fmla="*/ 0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2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8" name="Freeform 10"/>
              <p:cNvSpPr>
                <a:spLocks/>
              </p:cNvSpPr>
              <p:nvPr userDrawn="1"/>
            </p:nvSpPr>
            <p:spPr bwMode="auto">
              <a:xfrm>
                <a:off x="3912" y="3369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2 h 2"/>
                  <a:gd name="T4" fmla="*/ 2 w 2"/>
                  <a:gd name="T5" fmla="*/ 2 h 2"/>
                  <a:gd name="T6" fmla="*/ 2 w 2"/>
                  <a:gd name="T7" fmla="*/ 0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  <a:gd name="T16" fmla="*/ 0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2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</p:grp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362" y="6233416"/>
              <a:ext cx="1328127" cy="3175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11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l" defTabSz="914400" rtl="0" eaLnBrk="1" latinLnBrk="0" hangingPunct="1">
        <a:lnSpc>
          <a:spcPct val="98000"/>
        </a:lnSpc>
        <a:spcBef>
          <a:spcPct val="0"/>
        </a:spcBef>
        <a:buNone/>
        <a:defRPr sz="29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4500" marR="0" indent="-4445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00AD9E"/>
        </a:buClr>
        <a:buSzPct val="90000"/>
        <a:buFont typeface="Wingdings" pitchFamily="2" charset="2"/>
        <a:buChar char="§"/>
        <a:tabLst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marR="0" indent="-238125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00AD9E"/>
        </a:buClr>
        <a:buSzPct val="90000"/>
        <a:buFont typeface="Wingdings" pitchFamily="2" charset="2"/>
        <a:buChar char="§"/>
        <a:tabLst>
          <a:tab pos="266700" algn="l"/>
        </a:tabLst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96913" marR="0" indent="642938" algn="l" defTabSz="914400" rtl="0" eaLnBrk="1" fontAlgn="auto" latinLnBrk="0" hangingPunct="1">
        <a:lnSpc>
          <a:spcPct val="104000"/>
        </a:lnSpc>
        <a:spcBef>
          <a:spcPts val="0"/>
        </a:spcBef>
        <a:spcAft>
          <a:spcPts val="0"/>
        </a:spcAft>
        <a:buClr>
          <a:srgbClr val="00AD9E"/>
        </a:buClr>
        <a:buSzPct val="9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6913" marR="0" indent="642938" algn="l" defTabSz="914400" rtl="0" eaLnBrk="1" fontAlgn="auto" latinLnBrk="0" hangingPunct="1">
        <a:lnSpc>
          <a:spcPct val="111000"/>
        </a:lnSpc>
        <a:spcBef>
          <a:spcPts val="0"/>
        </a:spcBef>
        <a:spcAft>
          <a:spcPts val="0"/>
        </a:spcAft>
        <a:buClr>
          <a:srgbClr val="00AD9E"/>
        </a:buClr>
        <a:buSzPct val="90000"/>
        <a:buFont typeface="Wingdings" pitchFamily="2" charset="2"/>
        <a:buChar char="§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marR="0" indent="-300038" algn="l" defTabSz="914400" rtl="0" eaLnBrk="1" fontAlgn="auto" latinLnBrk="0" hangingPunct="1">
        <a:lnSpc>
          <a:spcPct val="111000"/>
        </a:lnSpc>
        <a:spcBef>
          <a:spcPts val="0"/>
        </a:spcBef>
        <a:spcAft>
          <a:spcPts val="0"/>
        </a:spcAft>
        <a:buClr>
          <a:srgbClr val="00AD9E"/>
        </a:buClr>
        <a:buSzPct val="90000"/>
        <a:buFont typeface="Wingdings" pitchFamily="2" charset="2"/>
        <a:buChar char="§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924944"/>
            <a:ext cx="7986908" cy="1143000"/>
          </a:xfrm>
        </p:spPr>
        <p:txBody>
          <a:bodyPr>
            <a:noAutofit/>
          </a:bodyPr>
          <a:lstStyle/>
          <a:p>
            <a:r>
              <a:rPr lang="da-DK" sz="3200" dirty="0" smtClean="0"/>
              <a:t>Rådene der forandrede folkekirken</a:t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 smtClean="0"/>
              <a:t>Nogle indbyggede spændinger i Landsforeningens historie</a:t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 smtClean="0"/>
              <a:t>Årsmødet 2021</a:t>
            </a:r>
            <a:br>
              <a:rPr lang="da-DK" sz="3200" dirty="0" smtClean="0"/>
            </a:br>
            <a:r>
              <a:rPr lang="da-DK" sz="2000" b="0" dirty="0" smtClean="0"/>
              <a:t/>
            </a:r>
            <a:br>
              <a:rPr lang="da-DK" sz="2000" b="0" dirty="0" smtClean="0"/>
            </a:br>
            <a:r>
              <a:rPr lang="da-DK" sz="2000" b="0" dirty="0" smtClean="0"/>
              <a:t>Inge Lise Pedersen</a:t>
            </a:r>
            <a:endParaRPr lang="da-DK" sz="3200" b="0" dirty="0"/>
          </a:p>
        </p:txBody>
      </p:sp>
    </p:spTree>
    <p:extLst>
      <p:ext uri="{BB962C8B-B14F-4D97-AF65-F5344CB8AC3E}">
        <p14:creationId xmlns:p14="http://schemas.microsoft.com/office/powerpoint/2010/main" val="36154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Baggrunden for foreningsdannelsen:</a:t>
            </a:r>
            <a:br>
              <a:rPr lang="da-DK" dirty="0" smtClean="0"/>
            </a:br>
            <a:r>
              <a:rPr lang="da-DK" dirty="0" smtClean="0"/>
              <a:t>Nye menighedsråd med udfordringer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Menighedsrådene fik hurtigt mange administrative opgaver, ikke mindst i forbindelse med omlægningen af den lokale økonomi:</a:t>
            </a:r>
          </a:p>
          <a:p>
            <a:pPr marL="0" indent="0">
              <a:buNone/>
            </a:pPr>
            <a:r>
              <a:rPr lang="da-DK" dirty="0" smtClean="0"/>
              <a:t>Tiendeafløsning</a:t>
            </a:r>
          </a:p>
          <a:p>
            <a:pPr marL="0" indent="0">
              <a:buNone/>
            </a:pPr>
            <a:r>
              <a:rPr lang="da-DK" dirty="0" smtClean="0"/>
              <a:t>Udstykning af præstegårdsjord</a:t>
            </a:r>
          </a:p>
          <a:p>
            <a:pPr marL="0" indent="0">
              <a:buNone/>
            </a:pPr>
            <a:r>
              <a:rPr lang="da-DK" dirty="0" smtClean="0"/>
              <a:t>Indførelse af kirkeskat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I </a:t>
            </a:r>
            <a:r>
              <a:rPr lang="da-DK" dirty="0" smtClean="0"/>
              <a:t>Arboe </a:t>
            </a:r>
            <a:r>
              <a:rPr lang="da-DK" dirty="0" smtClean="0"/>
              <a:t>Rasmussen sagen var menighedsrådet blevet tilsidesat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Begge dele opfattet som umyndiggørelse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D3BF-BA0F-4D10-A429-01F45A1DF2A7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2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88191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Omkring Landsforeningens dannelse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S.Th</a:t>
            </a:r>
            <a:r>
              <a:rPr lang="da-DK" dirty="0" smtClean="0"/>
              <a:t>. Balslevs forslag:</a:t>
            </a:r>
          </a:p>
          <a:p>
            <a:r>
              <a:rPr lang="da-DK" dirty="0" smtClean="0"/>
              <a:t>Et centralnævn for menighedsrådene der kunne udtale sig i en foreliggende sag på initiativ af de berettigede myndigheder</a:t>
            </a:r>
          </a:p>
          <a:p>
            <a:r>
              <a:rPr lang="da-DK" dirty="0" smtClean="0"/>
              <a:t>Nævnets betænkning skulle være vejledende</a:t>
            </a:r>
          </a:p>
          <a:p>
            <a:r>
              <a:rPr lang="da-DK" dirty="0" smtClean="0"/>
              <a:t>Nævnet skulle også selv kunne tage initiativ til at udtale sig</a:t>
            </a:r>
          </a:p>
          <a:p>
            <a:r>
              <a:rPr lang="da-DK" dirty="0" smtClean="0"/>
              <a:t>Nævnet skulle have lovgrundlag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D3BF-BA0F-4D10-A429-01F45A1DF2A7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3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7487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Peder Severinsens model 1916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Menighedsrådene lider under ”at der ikke er en lang tids praksis at </a:t>
            </a:r>
            <a:r>
              <a:rPr lang="da-DK" dirty="0" err="1" smtClean="0"/>
              <a:t>gaa</a:t>
            </a:r>
            <a:r>
              <a:rPr lang="da-DK" dirty="0" smtClean="0"/>
              <a:t> ind i”</a:t>
            </a:r>
          </a:p>
          <a:p>
            <a:r>
              <a:rPr lang="da-DK" dirty="0" smtClean="0"/>
              <a:t>Brug for ”noget i Stil med de </a:t>
            </a:r>
            <a:r>
              <a:rPr lang="da-DK" dirty="0" err="1" smtClean="0"/>
              <a:t>bestaaende</a:t>
            </a:r>
            <a:r>
              <a:rPr lang="da-DK" dirty="0" smtClean="0"/>
              <a:t> </a:t>
            </a:r>
            <a:r>
              <a:rPr lang="da-DK" dirty="0" err="1" smtClean="0"/>
              <a:t>Sogneraadsforeninger</a:t>
            </a:r>
            <a:r>
              <a:rPr lang="da-DK" dirty="0" smtClean="0"/>
              <a:t>”</a:t>
            </a:r>
          </a:p>
          <a:p>
            <a:r>
              <a:rPr lang="da-DK" dirty="0" smtClean="0"/>
              <a:t>Sammenslutningen må ikke have ”Præg af en kirkepolitisk Aktion i en eller anden Retning</a:t>
            </a:r>
            <a:r>
              <a:rPr lang="da-DK" dirty="0" smtClean="0"/>
              <a:t>”</a:t>
            </a:r>
          </a:p>
          <a:p>
            <a:endParaRPr lang="da-DK" dirty="0"/>
          </a:p>
          <a:p>
            <a:r>
              <a:rPr lang="da-DK" dirty="0" smtClean="0"/>
              <a:t>Altså: en forening til støtte for de enkelte menighedsråd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D3BF-BA0F-4D10-A429-01F45A1DF2A7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4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1729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Hvorfor var Severinsen så positiv over for menighedsråd, mens de fleste var negative?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Født 1969; faderen håndværker</a:t>
            </a:r>
          </a:p>
          <a:p>
            <a:r>
              <a:rPr lang="da-DK" dirty="0" smtClean="0"/>
              <a:t>Skoletid – rektor </a:t>
            </a:r>
            <a:r>
              <a:rPr lang="da-DK" dirty="0" err="1" smtClean="0"/>
              <a:t>Lefolii</a:t>
            </a:r>
            <a:r>
              <a:rPr lang="da-DK" dirty="0" smtClean="0"/>
              <a:t> og </a:t>
            </a:r>
            <a:r>
              <a:rPr lang="da-DK" dirty="0"/>
              <a:t>V</a:t>
            </a:r>
            <a:r>
              <a:rPr lang="da-DK" dirty="0" smtClean="0"/>
              <a:t>iborg Katedralskole</a:t>
            </a:r>
          </a:p>
          <a:p>
            <a:r>
              <a:rPr lang="da-DK" dirty="0" smtClean="0"/>
              <a:t>Sognepræst </a:t>
            </a:r>
            <a:r>
              <a:rPr lang="da-DK" dirty="0" smtClean="0"/>
              <a:t>Madum og Tim </a:t>
            </a:r>
            <a:r>
              <a:rPr lang="da-DK" dirty="0" smtClean="0"/>
              <a:t>1905-13, Bringstrup 1913-38</a:t>
            </a:r>
          </a:p>
          <a:p>
            <a:r>
              <a:rPr lang="da-DK" dirty="0" smtClean="0"/>
              <a:t>U</a:t>
            </a:r>
            <a:r>
              <a:rPr lang="da-DK" dirty="0" smtClean="0"/>
              <a:t>dgiver </a:t>
            </a:r>
            <a:r>
              <a:rPr lang="da-DK" dirty="0" smtClean="0"/>
              <a:t>Kirketidende 1916-19</a:t>
            </a:r>
          </a:p>
          <a:p>
            <a:r>
              <a:rPr lang="da-DK" dirty="0" smtClean="0"/>
              <a:t>Redaktør af Præsteforeningens Blad 1920-28</a:t>
            </a:r>
          </a:p>
          <a:p>
            <a:r>
              <a:rPr lang="da-DK" dirty="0" smtClean="0"/>
              <a:t>Redaktør af Menighedsrådenes Blad </a:t>
            </a:r>
            <a:r>
              <a:rPr lang="da-DK" dirty="0" smtClean="0"/>
              <a:t>1922-38</a:t>
            </a:r>
          </a:p>
          <a:p>
            <a:endParaRPr lang="da-DK" dirty="0"/>
          </a:p>
          <a:p>
            <a:r>
              <a:rPr lang="da-DK" dirty="0"/>
              <a:t>S</a:t>
            </a:r>
            <a:r>
              <a:rPr lang="da-DK" dirty="0" smtClean="0"/>
              <a:t>om ung præst i Vestjylland lærte han en sognekirkelighed at kende som svarede til J.C. Christensens folkekirkeopfattelse </a:t>
            </a:r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D3BF-BA0F-4D10-A429-01F45A1DF2A7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5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9150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Bodil Koch</a:t>
            </a:r>
            <a:br>
              <a:rPr lang="da-DK" dirty="0" smtClean="0"/>
            </a:br>
            <a:r>
              <a:rPr lang="da-DK" dirty="0" smtClean="0"/>
              <a:t>Kirkeminister 1950 og 1953-66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Første kirkeminister der </a:t>
            </a:r>
            <a:r>
              <a:rPr lang="da-DK" dirty="0" smtClean="0"/>
              <a:t>deltager i og taler </a:t>
            </a:r>
            <a:r>
              <a:rPr lang="da-DK" dirty="0" smtClean="0"/>
              <a:t>på Landsforeningens årsmøde </a:t>
            </a:r>
            <a:r>
              <a:rPr lang="da-DK" dirty="0" smtClean="0"/>
              <a:t>1959</a:t>
            </a:r>
            <a:endParaRPr lang="da-DK" dirty="0" smtClean="0"/>
          </a:p>
          <a:p>
            <a:r>
              <a:rPr lang="da-DK" dirty="0" smtClean="0"/>
              <a:t>Folkekirken fast knyttet til staten </a:t>
            </a:r>
          </a:p>
          <a:p>
            <a:r>
              <a:rPr lang="da-DK" dirty="0" smtClean="0"/>
              <a:t>Decentralisering af administration med øget indflydelse til menighedsrådene</a:t>
            </a:r>
          </a:p>
          <a:p>
            <a:r>
              <a:rPr lang="da-DK" dirty="0" smtClean="0"/>
              <a:t>Dogmatisk rummelighed</a:t>
            </a:r>
          </a:p>
          <a:p>
            <a:r>
              <a:rPr lang="da-DK" dirty="0" smtClean="0"/>
              <a:t>Kronik 1963: Moderniteten må ind </a:t>
            </a:r>
            <a:r>
              <a:rPr lang="da-DK" dirty="0" smtClean="0"/>
              <a:t>i folkekirken</a:t>
            </a:r>
          </a:p>
          <a:p>
            <a:r>
              <a:rPr lang="da-DK" dirty="0" smtClean="0"/>
              <a:t>Nedsætter </a:t>
            </a:r>
            <a:r>
              <a:rPr lang="da-DK" dirty="0" smtClean="0"/>
              <a:t>strukturkommissionen 1964</a:t>
            </a:r>
          </a:p>
          <a:p>
            <a:endParaRPr lang="da-DK" dirty="0" smtClean="0"/>
          </a:p>
          <a:p>
            <a:r>
              <a:rPr lang="da-DK" dirty="0" smtClean="0"/>
              <a:t>Socialdemokratiets partiprogram 1973 svarer til hendes tanker 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D3BF-BA0F-4D10-A429-01F45A1DF2A7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6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00558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Stormløb mod Landsforeningen 1975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Formanden Erik Davidsen (”Grovsmeden”) går ind for socialdemokratisk kirkepolitik</a:t>
            </a:r>
          </a:p>
          <a:p>
            <a:r>
              <a:rPr lang="da-DK" dirty="0" smtClean="0"/>
              <a:t>Bestyrelsesmedlem Niels Carl Lilleør (</a:t>
            </a:r>
            <a:r>
              <a:rPr lang="da-DK" dirty="0" err="1" smtClean="0"/>
              <a:t>tidehvervsk</a:t>
            </a:r>
            <a:r>
              <a:rPr lang="da-DK" dirty="0" smtClean="0"/>
              <a:t> præst) kommer hurtigt i konflikt med ham</a:t>
            </a:r>
          </a:p>
          <a:p>
            <a:r>
              <a:rPr lang="da-DK" dirty="0" smtClean="0"/>
              <a:t>Lilleør d</a:t>
            </a:r>
            <a:r>
              <a:rPr lang="da-DK" dirty="0" smtClean="0"/>
              <a:t>anner </a:t>
            </a:r>
            <a:r>
              <a:rPr lang="da-DK" dirty="0" smtClean="0"/>
              <a:t>”Folkekirkeligt Forum for </a:t>
            </a:r>
            <a:r>
              <a:rPr lang="da-DK" dirty="0" smtClean="0"/>
              <a:t>danske </a:t>
            </a:r>
            <a:r>
              <a:rPr lang="da-DK" dirty="0" smtClean="0"/>
              <a:t>Menighedsrådsmedlemmer” november 1975 (med andre kirkelige aktører som baggrundsstøtter)</a:t>
            </a:r>
          </a:p>
          <a:p>
            <a:r>
              <a:rPr lang="da-DK" dirty="0" smtClean="0"/>
              <a:t>LAM anklages for at have tiltaget sig eneforhandlingsret i kirkelige anliggender</a:t>
            </a:r>
          </a:p>
          <a:p>
            <a:r>
              <a:rPr lang="da-DK" dirty="0" err="1" smtClean="0"/>
              <a:t>MR’s</a:t>
            </a:r>
            <a:r>
              <a:rPr lang="da-DK" dirty="0" smtClean="0"/>
              <a:t> opgaver var begrænset til sognet</a:t>
            </a:r>
          </a:p>
          <a:p>
            <a:r>
              <a:rPr lang="da-DK" dirty="0" smtClean="0"/>
              <a:t>Ingen kirkelig organisation var bemyndiget til at påvirke lovgivningen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D3BF-BA0F-4D10-A429-01F45A1DF2A7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7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71946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Fælles modstand mod Tove Fergo samler det kirkelige landskab 2004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Landsforeningen inviterer sammen med bisperne kirkelige ledere til drøftelse af modeller for fællesfondens styrelse</a:t>
            </a:r>
          </a:p>
          <a:p>
            <a:r>
              <a:rPr lang="da-DK" dirty="0" smtClean="0"/>
              <a:t>- uhørt enighed</a:t>
            </a:r>
          </a:p>
          <a:p>
            <a:r>
              <a:rPr lang="da-DK" dirty="0" smtClean="0"/>
              <a:t>Enigheden smuldrer da Fergo erstattes af Haarder der </a:t>
            </a:r>
            <a:r>
              <a:rPr lang="da-DK" dirty="0" smtClean="0"/>
              <a:t>indfø</a:t>
            </a:r>
            <a:r>
              <a:rPr lang="da-DK" dirty="0" smtClean="0"/>
              <a:t>rer budgetsamråd for fællesfonden, og sætter udvalgsarbejder </a:t>
            </a:r>
            <a:r>
              <a:rPr lang="da-DK" dirty="0" smtClean="0"/>
              <a:t>i gang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D3BF-BA0F-4D10-A429-01F45A1DF2A7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8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8247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Eksisterer spændingen stadig?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Ja. Selv om modstanden mod at give MR et kirkeligt </a:t>
            </a:r>
            <a:r>
              <a:rPr lang="da-DK" smtClean="0"/>
              <a:t>ansvar smuldrede i 1990’erne</a:t>
            </a:r>
          </a:p>
          <a:p>
            <a:endParaRPr lang="da-DK" dirty="0" smtClean="0"/>
          </a:p>
          <a:p>
            <a:r>
              <a:rPr lang="da-DK" dirty="0" smtClean="0"/>
              <a:t>Diskussionen </a:t>
            </a:r>
            <a:r>
              <a:rPr lang="da-DK" dirty="0" smtClean="0"/>
              <a:t>om MR som arbejdsgivere</a:t>
            </a:r>
          </a:p>
          <a:p>
            <a:endParaRPr lang="da-DK" dirty="0"/>
          </a:p>
          <a:p>
            <a:r>
              <a:rPr lang="da-DK" dirty="0" err="1" smtClean="0"/>
              <a:t>Coronaerfaringerne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D3BF-BA0F-4D10-A429-01F45A1DF2A7}" type="datetime1">
              <a:rPr lang="da-DK" noProof="0" smtClean="0"/>
              <a:t>05-08-2021</a:t>
            </a:fld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9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0932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m_Powerpointskabelon">
  <a:themeElements>
    <a:clrScheme name="Landforeningen af menighedsråd">
      <a:dk1>
        <a:sysClr val="windowText" lastClr="000000"/>
      </a:dk1>
      <a:lt1>
        <a:sysClr val="window" lastClr="FFFFFF"/>
      </a:lt1>
      <a:dk2>
        <a:srgbClr val="00AE9E"/>
      </a:dk2>
      <a:lt2>
        <a:srgbClr val="FFFFFF"/>
      </a:lt2>
      <a:accent1>
        <a:srgbClr val="961B4E"/>
      </a:accent1>
      <a:accent2>
        <a:srgbClr val="BAAD97"/>
      </a:accent2>
      <a:accent3>
        <a:srgbClr val="00AE9E"/>
      </a:accent3>
      <a:accent4>
        <a:srgbClr val="6D6E71"/>
      </a:accent4>
      <a:accent5>
        <a:srgbClr val="414042"/>
      </a:accent5>
      <a:accent6>
        <a:srgbClr val="A1A1A1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12700">
          <a:solidFill>
            <a:schemeClr val="tx2"/>
          </a:solidFill>
        </a:ln>
      </a:spPr>
      <a:bodyPr rtlCol="0" anchor="ctr"/>
      <a:lstStyle>
        <a:defPPr algn="ctr">
          <a:defRPr sz="25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5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Tom_Powerpointskabelon</Template>
  <TotalTime>418</TotalTime>
  <Words>422</Words>
  <Application>Microsoft Office PowerPoint</Application>
  <PresentationFormat>Skærmshow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Tom_Powerpointskabelon</vt:lpstr>
      <vt:lpstr>Rådene der forandrede folkekirken  Nogle indbyggede spændinger i Landsforeningens historie  Årsmødet 2021  Inge Lise Pedersen</vt:lpstr>
      <vt:lpstr>Baggrunden for foreningsdannelsen: Nye menighedsråd med udfordringer</vt:lpstr>
      <vt:lpstr>Omkring Landsforeningens dannelse</vt:lpstr>
      <vt:lpstr>Peder Severinsens model 1916</vt:lpstr>
      <vt:lpstr>Hvorfor var Severinsen så positiv over for menighedsråd, mens de fleste var negative? </vt:lpstr>
      <vt:lpstr>Bodil Koch Kirkeminister 1950 og 1953-66</vt:lpstr>
      <vt:lpstr>Stormløb mod Landsforeningen 1975</vt:lpstr>
      <vt:lpstr>Fælles modstand mod Tove Fergo samler det kirkelige landskab 2004</vt:lpstr>
      <vt:lpstr>Eksisterer spændingen stadig?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Flemming Vium Nielsen</dc:creator>
  <cp:lastModifiedBy>ILP</cp:lastModifiedBy>
  <cp:revision>49</cp:revision>
  <dcterms:created xsi:type="dcterms:W3CDTF">2015-02-17T17:36:44Z</dcterms:created>
  <dcterms:modified xsi:type="dcterms:W3CDTF">2021-08-05T09:18:30Z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