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sldIdLst>
    <p:sldId id="266" r:id="rId5"/>
    <p:sldId id="414" r:id="rId6"/>
    <p:sldId id="373" r:id="rId7"/>
    <p:sldId id="295" r:id="rId8"/>
    <p:sldId id="317" r:id="rId9"/>
    <p:sldId id="358" r:id="rId10"/>
    <p:sldId id="359" r:id="rId11"/>
    <p:sldId id="370" r:id="rId12"/>
    <p:sldId id="334" r:id="rId13"/>
    <p:sldId id="371" r:id="rId14"/>
    <p:sldId id="290" r:id="rId15"/>
    <p:sldId id="286" r:id="rId16"/>
    <p:sldId id="381" r:id="rId17"/>
    <p:sldId id="380" r:id="rId18"/>
    <p:sldId id="364" r:id="rId19"/>
    <p:sldId id="262" r:id="rId20"/>
    <p:sldId id="322" r:id="rId21"/>
    <p:sldId id="413" r:id="rId22"/>
    <p:sldId id="384" r:id="rId23"/>
    <p:sldId id="391" r:id="rId24"/>
    <p:sldId id="393" r:id="rId25"/>
    <p:sldId id="387" r:id="rId26"/>
    <p:sldId id="407" r:id="rId27"/>
    <p:sldId id="388" r:id="rId28"/>
    <p:sldId id="409" r:id="rId29"/>
    <p:sldId id="394" r:id="rId30"/>
    <p:sldId id="404" r:id="rId31"/>
    <p:sldId id="405" r:id="rId32"/>
    <p:sldId id="396" r:id="rId33"/>
    <p:sldId id="397" r:id="rId34"/>
    <p:sldId id="411" r:id="rId35"/>
    <p:sldId id="406" r:id="rId36"/>
  </p:sldIdLst>
  <p:sldSz cx="12192000" cy="6858000"/>
  <p:notesSz cx="6858000" cy="9144000"/>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1416"/>
    <a:srgbClr val="8A8B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DA3A05-D5F3-45F9-8138-15DE945AE808}" v="8" dt="2021-07-02T12:29:38.278"/>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74" autoAdjust="0"/>
  </p:normalViewPr>
  <p:slideViewPr>
    <p:cSldViewPr snapToGrid="0" snapToObjects="1">
      <p:cViewPr varScale="1">
        <p:scale>
          <a:sx n="73" d="100"/>
          <a:sy n="73" d="100"/>
        </p:scale>
        <p:origin x="762" y="6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DEDF5A-844B-4508-9995-203F9EB2655A}" type="doc">
      <dgm:prSet loTypeId="urn:microsoft.com/office/officeart/2005/8/layout/hProcess11" loCatId="process" qsTypeId="urn:microsoft.com/office/officeart/2005/8/quickstyle/simple1" qsCatId="simple" csTypeId="urn:microsoft.com/office/officeart/2005/8/colors/accent1_2" csCatId="accent1" phldr="1"/>
      <dgm:spPr/>
    </dgm:pt>
    <dgm:pt modelId="{188A636D-A018-42C7-8B33-9EC48B2B0AFC}">
      <dgm:prSet phldrT="[Tekst]" custT="1"/>
      <dgm:spPr/>
      <dgm:t>
        <a:bodyPr/>
        <a:lstStyle/>
        <a:p>
          <a:pPr>
            <a:spcAft>
              <a:spcPts val="100"/>
            </a:spcAft>
          </a:pPr>
          <a:r>
            <a:rPr lang="da-DK" sz="1000" b="1" dirty="0"/>
            <a:t>Endelig </a:t>
          </a:r>
          <a:r>
            <a:rPr lang="da-DK" sz="1000" b="1" dirty="0" err="1"/>
            <a:t>projekt-beskrivelse</a:t>
          </a:r>
          <a:endParaRPr lang="da-DK" sz="1000" b="1" dirty="0"/>
        </a:p>
        <a:p>
          <a:pPr>
            <a:spcAft>
              <a:spcPts val="100"/>
            </a:spcAft>
          </a:pPr>
          <a:r>
            <a:rPr lang="da-DK" sz="1000" dirty="0"/>
            <a:t>(</a:t>
          </a:r>
          <a:r>
            <a:rPr lang="da-DK" sz="1000" dirty="0" err="1"/>
            <a:t>okt-dec</a:t>
          </a:r>
          <a:r>
            <a:rPr lang="da-DK" sz="1000" dirty="0"/>
            <a:t> 2019)</a:t>
          </a:r>
        </a:p>
      </dgm:t>
    </dgm:pt>
    <dgm:pt modelId="{299C7312-0862-4EA1-A164-703365B41B72}" type="parTrans" cxnId="{71CE10FD-B457-44A4-8E73-DD8EB32868B2}">
      <dgm:prSet/>
      <dgm:spPr/>
      <dgm:t>
        <a:bodyPr/>
        <a:lstStyle/>
        <a:p>
          <a:pPr>
            <a:spcAft>
              <a:spcPts val="100"/>
            </a:spcAft>
          </a:pPr>
          <a:endParaRPr lang="da-DK" sz="1000"/>
        </a:p>
      </dgm:t>
    </dgm:pt>
    <dgm:pt modelId="{DFCCF5D1-6D58-4D37-875D-640442A184C1}" type="sibTrans" cxnId="{71CE10FD-B457-44A4-8E73-DD8EB32868B2}">
      <dgm:prSet/>
      <dgm:spPr/>
      <dgm:t>
        <a:bodyPr/>
        <a:lstStyle/>
        <a:p>
          <a:pPr>
            <a:spcAft>
              <a:spcPts val="100"/>
            </a:spcAft>
          </a:pPr>
          <a:endParaRPr lang="da-DK" sz="1000"/>
        </a:p>
      </dgm:t>
    </dgm:pt>
    <dgm:pt modelId="{F4487FCA-49E1-4F22-AA0D-36D900FA12BC}">
      <dgm:prSet phldrT="[Tekst]" custT="1"/>
      <dgm:spPr/>
      <dgm:t>
        <a:bodyPr/>
        <a:lstStyle/>
        <a:p>
          <a:pPr algn="ctr">
            <a:spcAft>
              <a:spcPts val="100"/>
            </a:spcAft>
          </a:pPr>
          <a:r>
            <a:rPr lang="da-DK" sz="1000" b="0"/>
            <a:t>(okt 2019-apr 2020)</a:t>
          </a:r>
        </a:p>
        <a:p>
          <a:pPr algn="ctr">
            <a:spcAft>
              <a:spcPts val="100"/>
            </a:spcAft>
          </a:pPr>
          <a:r>
            <a:rPr lang="da-DK" sz="1000" b="1"/>
            <a:t>Spørgeskema</a:t>
          </a:r>
          <a:br>
            <a:rPr lang="da-DK" sz="1000" i="1"/>
          </a:br>
          <a:r>
            <a:rPr lang="da-DK" sz="1000" i="0"/>
            <a:t>- Udkast</a:t>
          </a:r>
          <a:br>
            <a:rPr lang="da-DK" sz="1000" i="0"/>
          </a:br>
          <a:r>
            <a:rPr lang="da-DK" sz="1000" i="0"/>
            <a:t>- Fokusgrupper</a:t>
          </a:r>
          <a:br>
            <a:rPr lang="da-DK" sz="1000" i="0"/>
          </a:br>
          <a:r>
            <a:rPr lang="da-DK" sz="1000" i="0"/>
            <a:t>- Pilot</a:t>
          </a:r>
          <a:br>
            <a:rPr lang="da-DK" sz="1000" i="0"/>
          </a:br>
          <a:r>
            <a:rPr lang="da-DK" sz="1000" i="0"/>
            <a:t>-Dataindsamling</a:t>
          </a:r>
        </a:p>
      </dgm:t>
    </dgm:pt>
    <dgm:pt modelId="{A155A757-F5C6-40F8-8CF4-91BE7F9DBA3F}" type="parTrans" cxnId="{256ED096-AFF3-4B14-AAC2-886CCE769ED1}">
      <dgm:prSet/>
      <dgm:spPr/>
      <dgm:t>
        <a:bodyPr/>
        <a:lstStyle/>
        <a:p>
          <a:pPr>
            <a:spcAft>
              <a:spcPts val="100"/>
            </a:spcAft>
          </a:pPr>
          <a:endParaRPr lang="da-DK" sz="1000"/>
        </a:p>
      </dgm:t>
    </dgm:pt>
    <dgm:pt modelId="{5AA4A365-084E-4BFB-B6A6-0C86CFA5EA81}" type="sibTrans" cxnId="{256ED096-AFF3-4B14-AAC2-886CCE769ED1}">
      <dgm:prSet/>
      <dgm:spPr/>
      <dgm:t>
        <a:bodyPr/>
        <a:lstStyle/>
        <a:p>
          <a:pPr>
            <a:spcAft>
              <a:spcPts val="100"/>
            </a:spcAft>
          </a:pPr>
          <a:endParaRPr lang="da-DK" sz="1000"/>
        </a:p>
      </dgm:t>
    </dgm:pt>
    <dgm:pt modelId="{609098AD-18EC-40B1-A4CD-45C2E956246A}">
      <dgm:prSet phldrT="[Tekst]" custT="1"/>
      <dgm:spPr/>
      <dgm:t>
        <a:bodyPr/>
        <a:lstStyle/>
        <a:p>
          <a:pPr>
            <a:spcAft>
              <a:spcPts val="100"/>
            </a:spcAft>
          </a:pPr>
          <a:r>
            <a:rPr lang="da-DK" sz="1000" dirty="0"/>
            <a:t>(-</a:t>
          </a:r>
          <a:r>
            <a:rPr lang="da-DK" sz="1000" dirty="0" err="1"/>
            <a:t>jun</a:t>
          </a:r>
          <a:r>
            <a:rPr lang="da-DK" sz="1000" dirty="0"/>
            <a:t> 2021)</a:t>
          </a:r>
        </a:p>
        <a:p>
          <a:pPr>
            <a:spcAft>
              <a:spcPts val="100"/>
            </a:spcAft>
          </a:pPr>
          <a:r>
            <a:rPr lang="da-DK" sz="1000" b="1" dirty="0"/>
            <a:t>Bog 1 – Kvantitativ</a:t>
          </a:r>
        </a:p>
      </dgm:t>
    </dgm:pt>
    <dgm:pt modelId="{37C45A41-1C23-4A31-97F2-28C18D659997}" type="parTrans" cxnId="{3EFD1AC1-1C6E-4C10-94A6-EB834A9AA9A4}">
      <dgm:prSet/>
      <dgm:spPr/>
      <dgm:t>
        <a:bodyPr/>
        <a:lstStyle/>
        <a:p>
          <a:pPr>
            <a:spcAft>
              <a:spcPts val="100"/>
            </a:spcAft>
          </a:pPr>
          <a:endParaRPr lang="da-DK" sz="1000"/>
        </a:p>
      </dgm:t>
    </dgm:pt>
    <dgm:pt modelId="{1C4B1AB1-5FC0-47E1-A28F-03E26B6A9F14}" type="sibTrans" cxnId="{3EFD1AC1-1C6E-4C10-94A6-EB834A9AA9A4}">
      <dgm:prSet/>
      <dgm:spPr/>
      <dgm:t>
        <a:bodyPr/>
        <a:lstStyle/>
        <a:p>
          <a:pPr>
            <a:spcAft>
              <a:spcPts val="100"/>
            </a:spcAft>
          </a:pPr>
          <a:endParaRPr lang="da-DK" sz="1000"/>
        </a:p>
      </dgm:t>
    </dgm:pt>
    <dgm:pt modelId="{B6A9F0C5-D411-4021-B4C2-08788C25B824}">
      <dgm:prSet phldrT="[Tekst]" custT="1"/>
      <dgm:spPr/>
      <dgm:t>
        <a:bodyPr/>
        <a:lstStyle/>
        <a:p>
          <a:pPr>
            <a:spcAft>
              <a:spcPts val="100"/>
            </a:spcAft>
          </a:pPr>
          <a:r>
            <a:rPr lang="da-DK" sz="1000" b="1" dirty="0"/>
            <a:t>Forundersøgelse</a:t>
          </a:r>
        </a:p>
        <a:p>
          <a:pPr>
            <a:spcAft>
              <a:spcPts val="100"/>
            </a:spcAft>
          </a:pPr>
          <a:r>
            <a:rPr lang="da-DK" sz="1000" b="0" dirty="0"/>
            <a:t>(</a:t>
          </a:r>
          <a:r>
            <a:rPr lang="da-DK" sz="1000" b="0" dirty="0" err="1"/>
            <a:t>apr-sep</a:t>
          </a:r>
          <a:r>
            <a:rPr lang="da-DK" sz="1000" b="0" dirty="0"/>
            <a:t> 2019)</a:t>
          </a:r>
        </a:p>
      </dgm:t>
    </dgm:pt>
    <dgm:pt modelId="{F08D6589-CE55-4832-AF46-7A4149C1DEFC}" type="parTrans" cxnId="{30253E74-6419-40C4-9C5C-651D38E5858E}">
      <dgm:prSet/>
      <dgm:spPr/>
      <dgm:t>
        <a:bodyPr/>
        <a:lstStyle/>
        <a:p>
          <a:pPr>
            <a:spcAft>
              <a:spcPts val="100"/>
            </a:spcAft>
          </a:pPr>
          <a:endParaRPr lang="da-DK" sz="1000"/>
        </a:p>
      </dgm:t>
    </dgm:pt>
    <dgm:pt modelId="{708C8B43-30BE-4C68-935C-6600A7847540}" type="sibTrans" cxnId="{30253E74-6419-40C4-9C5C-651D38E5858E}">
      <dgm:prSet/>
      <dgm:spPr/>
      <dgm:t>
        <a:bodyPr/>
        <a:lstStyle/>
        <a:p>
          <a:pPr>
            <a:spcAft>
              <a:spcPts val="100"/>
            </a:spcAft>
          </a:pPr>
          <a:endParaRPr lang="da-DK" sz="1000"/>
        </a:p>
      </dgm:t>
    </dgm:pt>
    <dgm:pt modelId="{9494E78B-CF86-4A98-8974-82FC4820E1BB}">
      <dgm:prSet phldrT="[Tekst]" custT="1"/>
      <dgm:spPr/>
      <dgm:t>
        <a:bodyPr/>
        <a:lstStyle/>
        <a:p>
          <a:pPr>
            <a:spcAft>
              <a:spcPts val="100"/>
            </a:spcAft>
          </a:pPr>
          <a:r>
            <a:rPr lang="da-DK" sz="1000"/>
            <a:t>(maj-sep 2019)</a:t>
          </a:r>
        </a:p>
        <a:p>
          <a:pPr>
            <a:spcAft>
              <a:spcPts val="100"/>
            </a:spcAft>
          </a:pPr>
          <a:r>
            <a:rPr lang="da-DK" sz="1000" b="1"/>
            <a:t>Litteraturstudie</a:t>
          </a:r>
        </a:p>
      </dgm:t>
    </dgm:pt>
    <dgm:pt modelId="{506A501E-F9FD-4587-8513-D0C0454A1145}" type="parTrans" cxnId="{E35D9259-2AA3-4EAA-A984-0BC273899848}">
      <dgm:prSet/>
      <dgm:spPr/>
      <dgm:t>
        <a:bodyPr/>
        <a:lstStyle/>
        <a:p>
          <a:pPr>
            <a:spcAft>
              <a:spcPts val="100"/>
            </a:spcAft>
          </a:pPr>
          <a:endParaRPr lang="da-DK" sz="1000"/>
        </a:p>
      </dgm:t>
    </dgm:pt>
    <dgm:pt modelId="{33914A19-BB7E-4E47-8047-5D9DFCF6B00B}" type="sibTrans" cxnId="{E35D9259-2AA3-4EAA-A984-0BC273899848}">
      <dgm:prSet/>
      <dgm:spPr/>
      <dgm:t>
        <a:bodyPr/>
        <a:lstStyle/>
        <a:p>
          <a:pPr>
            <a:spcAft>
              <a:spcPts val="100"/>
            </a:spcAft>
          </a:pPr>
          <a:endParaRPr lang="da-DK" sz="1000"/>
        </a:p>
      </dgm:t>
    </dgm:pt>
    <dgm:pt modelId="{114E5D60-7617-40EB-A854-FE284C9E0D61}">
      <dgm:prSet phldrT="[Tekst]" custT="1"/>
      <dgm:spPr/>
      <dgm:t>
        <a:bodyPr/>
        <a:lstStyle/>
        <a:p>
          <a:pPr>
            <a:spcAft>
              <a:spcPts val="100"/>
            </a:spcAft>
          </a:pPr>
          <a:r>
            <a:rPr lang="da-DK" sz="1000" b="1"/>
            <a:t>Kvantitative analyser</a:t>
          </a:r>
        </a:p>
        <a:p>
          <a:pPr>
            <a:spcAft>
              <a:spcPts val="100"/>
            </a:spcAft>
          </a:pPr>
          <a:r>
            <a:rPr lang="da-DK" sz="1000"/>
            <a:t>(maj-dec 2020)</a:t>
          </a:r>
        </a:p>
      </dgm:t>
    </dgm:pt>
    <dgm:pt modelId="{AAFACA51-C8BD-4426-82A3-A744A343D7DB}" type="parTrans" cxnId="{04A00F79-9545-4573-BC6A-504715A791BF}">
      <dgm:prSet/>
      <dgm:spPr/>
      <dgm:t>
        <a:bodyPr/>
        <a:lstStyle/>
        <a:p>
          <a:pPr>
            <a:spcAft>
              <a:spcPts val="100"/>
            </a:spcAft>
          </a:pPr>
          <a:endParaRPr lang="da-DK" sz="1000"/>
        </a:p>
      </dgm:t>
    </dgm:pt>
    <dgm:pt modelId="{9846AF86-EBE8-4991-8F96-A4ABA4DD8759}" type="sibTrans" cxnId="{04A00F79-9545-4573-BC6A-504715A791BF}">
      <dgm:prSet/>
      <dgm:spPr/>
      <dgm:t>
        <a:bodyPr/>
        <a:lstStyle/>
        <a:p>
          <a:pPr>
            <a:spcAft>
              <a:spcPts val="100"/>
            </a:spcAft>
          </a:pPr>
          <a:endParaRPr lang="da-DK" sz="1000"/>
        </a:p>
      </dgm:t>
    </dgm:pt>
    <dgm:pt modelId="{EC953D30-1B37-4420-92DB-C862753BC26C}">
      <dgm:prSet phldrT="[Tekst]" custT="1"/>
      <dgm:spPr/>
      <dgm:t>
        <a:bodyPr/>
        <a:lstStyle/>
        <a:p>
          <a:pPr marL="0" lvl="0" defTabSz="444500">
            <a:lnSpc>
              <a:spcPct val="90000"/>
            </a:lnSpc>
            <a:spcBef>
              <a:spcPct val="0"/>
            </a:spcBef>
            <a:spcAft>
              <a:spcPts val="100"/>
            </a:spcAft>
            <a:buNone/>
          </a:pPr>
          <a:r>
            <a:rPr lang="da-DK" sz="1000" b="1" dirty="0"/>
            <a:t>Kvalitative studier </a:t>
          </a:r>
          <a:r>
            <a:rPr lang="da-DK" sz="1000" dirty="0"/>
            <a:t>(</a:t>
          </a:r>
          <a:r>
            <a:rPr lang="da-DK" sz="1000" dirty="0" err="1"/>
            <a:t>feb-dec</a:t>
          </a:r>
          <a:r>
            <a:rPr lang="da-DK" sz="1000" dirty="0"/>
            <a:t> 2021)</a:t>
          </a:r>
          <a:endParaRPr lang="da-DK" sz="1000" b="1" dirty="0"/>
        </a:p>
      </dgm:t>
    </dgm:pt>
    <dgm:pt modelId="{7DF1F61D-816A-4D3C-BF30-6810A42D9356}" type="parTrans" cxnId="{DF748CF3-8F3B-489F-AF5B-1FE82272DDD2}">
      <dgm:prSet/>
      <dgm:spPr/>
      <dgm:t>
        <a:bodyPr/>
        <a:lstStyle/>
        <a:p>
          <a:pPr>
            <a:spcAft>
              <a:spcPts val="100"/>
            </a:spcAft>
          </a:pPr>
          <a:endParaRPr lang="da-DK" sz="1000"/>
        </a:p>
      </dgm:t>
    </dgm:pt>
    <dgm:pt modelId="{8DA093FC-AEE1-4E6C-A90D-34B88ECCD6AF}" type="sibTrans" cxnId="{DF748CF3-8F3B-489F-AF5B-1FE82272DDD2}">
      <dgm:prSet/>
      <dgm:spPr/>
      <dgm:t>
        <a:bodyPr/>
        <a:lstStyle/>
        <a:p>
          <a:pPr>
            <a:spcAft>
              <a:spcPts val="100"/>
            </a:spcAft>
          </a:pPr>
          <a:endParaRPr lang="da-DK" sz="1000"/>
        </a:p>
      </dgm:t>
    </dgm:pt>
    <dgm:pt modelId="{65A509F5-CB5F-4DDA-BE21-4910EA70954B}">
      <dgm:prSet phldrT="[Tekst]" custT="1"/>
      <dgm:spPr/>
      <dgm:t>
        <a:bodyPr/>
        <a:lstStyle/>
        <a:p>
          <a:pPr marL="0" marR="0" lvl="0" indent="0" defTabSz="914400" eaLnBrk="1" fontAlgn="auto" latinLnBrk="0" hangingPunct="1">
            <a:lnSpc>
              <a:spcPct val="100000"/>
            </a:lnSpc>
            <a:spcBef>
              <a:spcPts val="0"/>
            </a:spcBef>
            <a:spcAft>
              <a:spcPts val="100"/>
            </a:spcAft>
            <a:buClrTx/>
            <a:buSzTx/>
            <a:buFontTx/>
            <a:buNone/>
            <a:tabLst/>
            <a:defRPr/>
          </a:pPr>
          <a:r>
            <a:rPr lang="da-DK" sz="1000" b="0" dirty="0"/>
            <a:t>(-</a:t>
          </a:r>
          <a:r>
            <a:rPr lang="da-DK" sz="1000" b="0" dirty="0" err="1"/>
            <a:t>jun</a:t>
          </a:r>
          <a:r>
            <a:rPr lang="da-DK" sz="1000" b="0" dirty="0"/>
            <a:t> 2022)</a:t>
          </a:r>
        </a:p>
        <a:p>
          <a:pPr marL="0" marR="0" lvl="0" indent="0" defTabSz="914400" eaLnBrk="1" fontAlgn="auto" latinLnBrk="0" hangingPunct="1">
            <a:lnSpc>
              <a:spcPct val="100000"/>
            </a:lnSpc>
            <a:spcBef>
              <a:spcPts val="0"/>
            </a:spcBef>
            <a:spcAft>
              <a:spcPts val="100"/>
            </a:spcAft>
            <a:buClrTx/>
            <a:buSzTx/>
            <a:buFontTx/>
            <a:buNone/>
            <a:tabLst/>
            <a:defRPr/>
          </a:pPr>
          <a:r>
            <a:rPr lang="da-DK" sz="1000" b="1" dirty="0"/>
            <a:t>Bog 2 - Kvalitativ</a:t>
          </a:r>
        </a:p>
      </dgm:t>
    </dgm:pt>
    <dgm:pt modelId="{1AC2F8A5-2C28-40B7-8708-D252FA455D53}" type="parTrans" cxnId="{B9404003-A2A3-4876-9540-3D0E23FC11CA}">
      <dgm:prSet/>
      <dgm:spPr/>
      <dgm:t>
        <a:bodyPr/>
        <a:lstStyle/>
        <a:p>
          <a:pPr>
            <a:spcAft>
              <a:spcPts val="100"/>
            </a:spcAft>
          </a:pPr>
          <a:endParaRPr lang="da-DK" sz="1000"/>
        </a:p>
      </dgm:t>
    </dgm:pt>
    <dgm:pt modelId="{8AC0BA7A-11D7-4F18-8B58-83A4CA98339A}" type="sibTrans" cxnId="{B9404003-A2A3-4876-9540-3D0E23FC11CA}">
      <dgm:prSet/>
      <dgm:spPr/>
      <dgm:t>
        <a:bodyPr/>
        <a:lstStyle/>
        <a:p>
          <a:pPr>
            <a:spcAft>
              <a:spcPts val="100"/>
            </a:spcAft>
          </a:pPr>
          <a:endParaRPr lang="da-DK" sz="1000"/>
        </a:p>
      </dgm:t>
    </dgm:pt>
    <dgm:pt modelId="{B0BF88C8-21F9-49C7-B59A-72A96F856214}" type="pres">
      <dgm:prSet presAssocID="{21DEDF5A-844B-4508-9995-203F9EB2655A}" presName="Name0" presStyleCnt="0">
        <dgm:presLayoutVars>
          <dgm:dir/>
          <dgm:resizeHandles val="exact"/>
        </dgm:presLayoutVars>
      </dgm:prSet>
      <dgm:spPr/>
    </dgm:pt>
    <dgm:pt modelId="{DBD99C9B-8871-4B6E-92D2-8B7473DF81C3}" type="pres">
      <dgm:prSet presAssocID="{21DEDF5A-844B-4508-9995-203F9EB2655A}" presName="arrow" presStyleLbl="bgShp" presStyleIdx="0" presStyleCnt="1"/>
      <dgm:spPr>
        <a:solidFill>
          <a:schemeClr val="bg1">
            <a:lumMod val="85000"/>
          </a:schemeClr>
        </a:solidFill>
      </dgm:spPr>
    </dgm:pt>
    <dgm:pt modelId="{2D666F0D-BD3D-403A-ADD7-7B1F6663951C}" type="pres">
      <dgm:prSet presAssocID="{21DEDF5A-844B-4508-9995-203F9EB2655A}" presName="points" presStyleCnt="0"/>
      <dgm:spPr/>
    </dgm:pt>
    <dgm:pt modelId="{5E0E3EF3-C318-4032-AFCD-D3196A35E63C}" type="pres">
      <dgm:prSet presAssocID="{B6A9F0C5-D411-4021-B4C2-08788C25B824}" presName="compositeA" presStyleCnt="0"/>
      <dgm:spPr/>
    </dgm:pt>
    <dgm:pt modelId="{0133578E-FF3D-406B-A307-B4398286290A}" type="pres">
      <dgm:prSet presAssocID="{B6A9F0C5-D411-4021-B4C2-08788C25B824}" presName="textA" presStyleLbl="revTx" presStyleIdx="0" presStyleCnt="8" custScaleX="96517">
        <dgm:presLayoutVars>
          <dgm:bulletEnabled val="1"/>
        </dgm:presLayoutVars>
      </dgm:prSet>
      <dgm:spPr/>
    </dgm:pt>
    <dgm:pt modelId="{EC218266-957B-4548-9153-BCD817ACABA4}" type="pres">
      <dgm:prSet presAssocID="{B6A9F0C5-D411-4021-B4C2-08788C25B824}" presName="circleA" presStyleLbl="node1" presStyleIdx="0" presStyleCnt="8"/>
      <dgm:spPr>
        <a:solidFill>
          <a:srgbClr val="00B050"/>
        </a:solidFill>
      </dgm:spPr>
    </dgm:pt>
    <dgm:pt modelId="{4D35AFAA-3635-47A2-9CB7-7246868D2FB4}" type="pres">
      <dgm:prSet presAssocID="{B6A9F0C5-D411-4021-B4C2-08788C25B824}" presName="spaceA" presStyleCnt="0"/>
      <dgm:spPr/>
    </dgm:pt>
    <dgm:pt modelId="{C35E3F99-1525-493F-BA9C-5DD75539744D}" type="pres">
      <dgm:prSet presAssocID="{708C8B43-30BE-4C68-935C-6600A7847540}" presName="space" presStyleCnt="0"/>
      <dgm:spPr/>
    </dgm:pt>
    <dgm:pt modelId="{1FEDB459-81C5-4D8A-AF65-41784153AF0A}" type="pres">
      <dgm:prSet presAssocID="{9494E78B-CF86-4A98-8974-82FC4820E1BB}" presName="compositeB" presStyleCnt="0"/>
      <dgm:spPr/>
    </dgm:pt>
    <dgm:pt modelId="{6BCFBDCD-EDCF-4BF4-AC29-39763B6DC1A9}" type="pres">
      <dgm:prSet presAssocID="{9494E78B-CF86-4A98-8974-82FC4820E1BB}" presName="textB" presStyleLbl="revTx" presStyleIdx="1" presStyleCnt="8" custScaleX="99922">
        <dgm:presLayoutVars>
          <dgm:bulletEnabled val="1"/>
        </dgm:presLayoutVars>
      </dgm:prSet>
      <dgm:spPr/>
    </dgm:pt>
    <dgm:pt modelId="{40156F52-C285-4F09-823C-260E997A6FD3}" type="pres">
      <dgm:prSet presAssocID="{9494E78B-CF86-4A98-8974-82FC4820E1BB}" presName="circleB" presStyleLbl="node1" presStyleIdx="1" presStyleCnt="8"/>
      <dgm:spPr>
        <a:solidFill>
          <a:srgbClr val="00B050"/>
        </a:solidFill>
      </dgm:spPr>
    </dgm:pt>
    <dgm:pt modelId="{B3B1C0B7-5252-43B8-8A50-490488521321}" type="pres">
      <dgm:prSet presAssocID="{9494E78B-CF86-4A98-8974-82FC4820E1BB}" presName="spaceB" presStyleCnt="0"/>
      <dgm:spPr/>
    </dgm:pt>
    <dgm:pt modelId="{F5382C93-8204-4980-BB9F-BFAED876ED39}" type="pres">
      <dgm:prSet presAssocID="{33914A19-BB7E-4E47-8047-5D9DFCF6B00B}" presName="space" presStyleCnt="0"/>
      <dgm:spPr/>
    </dgm:pt>
    <dgm:pt modelId="{6CA9F831-30D6-4168-B488-606D5487F1EF}" type="pres">
      <dgm:prSet presAssocID="{188A636D-A018-42C7-8B33-9EC48B2B0AFC}" presName="compositeA" presStyleCnt="0"/>
      <dgm:spPr/>
    </dgm:pt>
    <dgm:pt modelId="{B015F3E1-B400-4F33-ABD7-45D7C795CF1C}" type="pres">
      <dgm:prSet presAssocID="{188A636D-A018-42C7-8B33-9EC48B2B0AFC}" presName="textA" presStyleLbl="revTx" presStyleIdx="2" presStyleCnt="8" custScaleX="95182">
        <dgm:presLayoutVars>
          <dgm:bulletEnabled val="1"/>
        </dgm:presLayoutVars>
      </dgm:prSet>
      <dgm:spPr/>
    </dgm:pt>
    <dgm:pt modelId="{D1BDC519-F4B5-4FFC-964A-D55470D872F4}" type="pres">
      <dgm:prSet presAssocID="{188A636D-A018-42C7-8B33-9EC48B2B0AFC}" presName="circleA" presStyleLbl="node1" presStyleIdx="2" presStyleCnt="8"/>
      <dgm:spPr>
        <a:solidFill>
          <a:srgbClr val="00B050"/>
        </a:solidFill>
      </dgm:spPr>
    </dgm:pt>
    <dgm:pt modelId="{93AD3E3D-85B8-4975-99DC-A94A14762043}" type="pres">
      <dgm:prSet presAssocID="{188A636D-A018-42C7-8B33-9EC48B2B0AFC}" presName="spaceA" presStyleCnt="0"/>
      <dgm:spPr/>
    </dgm:pt>
    <dgm:pt modelId="{34103F2B-231A-49C0-9206-CF6F808DFE05}" type="pres">
      <dgm:prSet presAssocID="{DFCCF5D1-6D58-4D37-875D-640442A184C1}" presName="space" presStyleCnt="0"/>
      <dgm:spPr/>
    </dgm:pt>
    <dgm:pt modelId="{CCF06298-5D5A-4083-B88C-E82E1444A2F4}" type="pres">
      <dgm:prSet presAssocID="{F4487FCA-49E1-4F22-AA0D-36D900FA12BC}" presName="compositeB" presStyleCnt="0"/>
      <dgm:spPr/>
    </dgm:pt>
    <dgm:pt modelId="{0F40A57D-570E-4B4A-8BF3-E07A0E5A37D1}" type="pres">
      <dgm:prSet presAssocID="{F4487FCA-49E1-4F22-AA0D-36D900FA12BC}" presName="textB" presStyleLbl="revTx" presStyleIdx="3" presStyleCnt="8" custScaleX="101750">
        <dgm:presLayoutVars>
          <dgm:bulletEnabled val="1"/>
        </dgm:presLayoutVars>
      </dgm:prSet>
      <dgm:spPr/>
    </dgm:pt>
    <dgm:pt modelId="{D59BF89D-1564-473D-8BCF-3F89CFF69196}" type="pres">
      <dgm:prSet presAssocID="{F4487FCA-49E1-4F22-AA0D-36D900FA12BC}" presName="circleB" presStyleLbl="node1" presStyleIdx="3" presStyleCnt="8"/>
      <dgm:spPr>
        <a:solidFill>
          <a:srgbClr val="00B050"/>
        </a:solidFill>
      </dgm:spPr>
    </dgm:pt>
    <dgm:pt modelId="{94E6A2FA-4FA2-4752-807F-359F3075C19F}" type="pres">
      <dgm:prSet presAssocID="{F4487FCA-49E1-4F22-AA0D-36D900FA12BC}" presName="spaceB" presStyleCnt="0"/>
      <dgm:spPr/>
    </dgm:pt>
    <dgm:pt modelId="{D106ACB7-84E6-4B9A-A825-C428CA7725FA}" type="pres">
      <dgm:prSet presAssocID="{5AA4A365-084E-4BFB-B6A6-0C86CFA5EA81}" presName="space" presStyleCnt="0"/>
      <dgm:spPr/>
    </dgm:pt>
    <dgm:pt modelId="{EFF09C28-48BC-491A-B1AF-15D23BB2A163}" type="pres">
      <dgm:prSet presAssocID="{114E5D60-7617-40EB-A854-FE284C9E0D61}" presName="compositeA" presStyleCnt="0"/>
      <dgm:spPr/>
    </dgm:pt>
    <dgm:pt modelId="{A57BA5E3-09A0-423D-9B30-FE2AF69713C2}" type="pres">
      <dgm:prSet presAssocID="{114E5D60-7617-40EB-A854-FE284C9E0D61}" presName="textA" presStyleLbl="revTx" presStyleIdx="4" presStyleCnt="8">
        <dgm:presLayoutVars>
          <dgm:bulletEnabled val="1"/>
        </dgm:presLayoutVars>
      </dgm:prSet>
      <dgm:spPr/>
    </dgm:pt>
    <dgm:pt modelId="{E24C3254-E8EB-4583-8CFE-AEB79E4DCABA}" type="pres">
      <dgm:prSet presAssocID="{114E5D60-7617-40EB-A854-FE284C9E0D61}" presName="circleA" presStyleLbl="node1" presStyleIdx="4" presStyleCnt="8"/>
      <dgm:spPr>
        <a:solidFill>
          <a:srgbClr val="00B050"/>
        </a:solidFill>
      </dgm:spPr>
    </dgm:pt>
    <dgm:pt modelId="{8A20D888-AD7B-416E-9EA3-18916F87B9B5}" type="pres">
      <dgm:prSet presAssocID="{114E5D60-7617-40EB-A854-FE284C9E0D61}" presName="spaceA" presStyleCnt="0"/>
      <dgm:spPr/>
    </dgm:pt>
    <dgm:pt modelId="{EB22F370-A5E6-47D1-B73D-6A7D490C3C58}" type="pres">
      <dgm:prSet presAssocID="{9846AF86-EBE8-4991-8F96-A4ABA4DD8759}" presName="space" presStyleCnt="0"/>
      <dgm:spPr/>
    </dgm:pt>
    <dgm:pt modelId="{ABB91507-17CB-43CE-B7A5-FC3B443C8D24}" type="pres">
      <dgm:prSet presAssocID="{609098AD-18EC-40B1-A4CD-45C2E956246A}" presName="compositeB" presStyleCnt="0"/>
      <dgm:spPr/>
    </dgm:pt>
    <dgm:pt modelId="{CF2C56E8-DB98-4B80-8F83-F87E9A756087}" type="pres">
      <dgm:prSet presAssocID="{609098AD-18EC-40B1-A4CD-45C2E956246A}" presName="textB" presStyleLbl="revTx" presStyleIdx="5" presStyleCnt="8">
        <dgm:presLayoutVars>
          <dgm:bulletEnabled val="1"/>
        </dgm:presLayoutVars>
      </dgm:prSet>
      <dgm:spPr/>
    </dgm:pt>
    <dgm:pt modelId="{9BFD9DA3-D6FF-47EC-9816-5305730050F7}" type="pres">
      <dgm:prSet presAssocID="{609098AD-18EC-40B1-A4CD-45C2E956246A}" presName="circleB" presStyleLbl="node1" presStyleIdx="5" presStyleCnt="8"/>
      <dgm:spPr>
        <a:solidFill>
          <a:srgbClr val="00B050"/>
        </a:solidFill>
      </dgm:spPr>
    </dgm:pt>
    <dgm:pt modelId="{35FC3C87-A91B-4E06-A581-7DF173D83257}" type="pres">
      <dgm:prSet presAssocID="{609098AD-18EC-40B1-A4CD-45C2E956246A}" presName="spaceB" presStyleCnt="0"/>
      <dgm:spPr/>
    </dgm:pt>
    <dgm:pt modelId="{735DC163-1912-4545-87E1-2051A0C6C9D4}" type="pres">
      <dgm:prSet presAssocID="{1C4B1AB1-5FC0-47E1-A28F-03E26B6A9F14}" presName="space" presStyleCnt="0"/>
      <dgm:spPr/>
    </dgm:pt>
    <dgm:pt modelId="{9B3F6E03-7FEC-49C0-A78D-E237153BDEAD}" type="pres">
      <dgm:prSet presAssocID="{EC953D30-1B37-4420-92DB-C862753BC26C}" presName="compositeA" presStyleCnt="0"/>
      <dgm:spPr/>
    </dgm:pt>
    <dgm:pt modelId="{62367E71-2CB7-4EB1-9654-5620A66726A2}" type="pres">
      <dgm:prSet presAssocID="{EC953D30-1B37-4420-92DB-C862753BC26C}" presName="textA" presStyleLbl="revTx" presStyleIdx="6" presStyleCnt="8">
        <dgm:presLayoutVars>
          <dgm:bulletEnabled val="1"/>
        </dgm:presLayoutVars>
      </dgm:prSet>
      <dgm:spPr/>
    </dgm:pt>
    <dgm:pt modelId="{A8D1AC89-9DE5-4B5D-8C0E-67B064F14168}" type="pres">
      <dgm:prSet presAssocID="{EC953D30-1B37-4420-92DB-C862753BC26C}" presName="circleA" presStyleLbl="node1" presStyleIdx="6" presStyleCnt="8"/>
      <dgm:spPr>
        <a:solidFill>
          <a:srgbClr val="FFC000"/>
        </a:solidFill>
      </dgm:spPr>
    </dgm:pt>
    <dgm:pt modelId="{0560DDD0-97C7-47F7-8018-B2D8FCAE2C23}" type="pres">
      <dgm:prSet presAssocID="{EC953D30-1B37-4420-92DB-C862753BC26C}" presName="spaceA" presStyleCnt="0"/>
      <dgm:spPr/>
    </dgm:pt>
    <dgm:pt modelId="{4E1F75A4-5AD7-4CB6-A9ED-E00946C7ECBC}" type="pres">
      <dgm:prSet presAssocID="{8DA093FC-AEE1-4E6C-A90D-34B88ECCD6AF}" presName="space" presStyleCnt="0"/>
      <dgm:spPr/>
    </dgm:pt>
    <dgm:pt modelId="{0AEA8160-E177-4ADA-AC50-936E0D4541CB}" type="pres">
      <dgm:prSet presAssocID="{65A509F5-CB5F-4DDA-BE21-4910EA70954B}" presName="compositeB" presStyleCnt="0"/>
      <dgm:spPr/>
    </dgm:pt>
    <dgm:pt modelId="{26ED8535-156E-47CB-A511-B9C15927152E}" type="pres">
      <dgm:prSet presAssocID="{65A509F5-CB5F-4DDA-BE21-4910EA70954B}" presName="textB" presStyleLbl="revTx" presStyleIdx="7" presStyleCnt="8">
        <dgm:presLayoutVars>
          <dgm:bulletEnabled val="1"/>
        </dgm:presLayoutVars>
      </dgm:prSet>
      <dgm:spPr/>
    </dgm:pt>
    <dgm:pt modelId="{2995B021-38E7-48A1-A2BB-EC97E3425EC2}" type="pres">
      <dgm:prSet presAssocID="{65A509F5-CB5F-4DDA-BE21-4910EA70954B}" presName="circleB" presStyleLbl="node1" presStyleIdx="7" presStyleCnt="8"/>
      <dgm:spPr/>
    </dgm:pt>
    <dgm:pt modelId="{103B186B-B338-4E64-B233-BB5E20E4FE0D}" type="pres">
      <dgm:prSet presAssocID="{65A509F5-CB5F-4DDA-BE21-4910EA70954B}" presName="spaceB" presStyleCnt="0"/>
      <dgm:spPr/>
    </dgm:pt>
  </dgm:ptLst>
  <dgm:cxnLst>
    <dgm:cxn modelId="{B9404003-A2A3-4876-9540-3D0E23FC11CA}" srcId="{21DEDF5A-844B-4508-9995-203F9EB2655A}" destId="{65A509F5-CB5F-4DDA-BE21-4910EA70954B}" srcOrd="7" destOrd="0" parTransId="{1AC2F8A5-2C28-40B7-8708-D252FA455D53}" sibTransId="{8AC0BA7A-11D7-4F18-8B58-83A4CA98339A}"/>
    <dgm:cxn modelId="{8F644264-A2F8-4181-BAC0-25B33828C0C5}" type="presOf" srcId="{21DEDF5A-844B-4508-9995-203F9EB2655A}" destId="{B0BF88C8-21F9-49C7-B59A-72A96F856214}" srcOrd="0" destOrd="0" presId="urn:microsoft.com/office/officeart/2005/8/layout/hProcess11"/>
    <dgm:cxn modelId="{891E1448-5A01-482F-BB67-11F2379196F7}" type="presOf" srcId="{65A509F5-CB5F-4DDA-BE21-4910EA70954B}" destId="{26ED8535-156E-47CB-A511-B9C15927152E}" srcOrd="0" destOrd="0" presId="urn:microsoft.com/office/officeart/2005/8/layout/hProcess11"/>
    <dgm:cxn modelId="{1109774C-0AD2-4EB1-9942-D4A702D6CAEA}" type="presOf" srcId="{EC953D30-1B37-4420-92DB-C862753BC26C}" destId="{62367E71-2CB7-4EB1-9654-5620A66726A2}" srcOrd="0" destOrd="0" presId="urn:microsoft.com/office/officeart/2005/8/layout/hProcess11"/>
    <dgm:cxn modelId="{B288DD51-7B22-40CC-9856-61361ED78213}" type="presOf" srcId="{9494E78B-CF86-4A98-8974-82FC4820E1BB}" destId="{6BCFBDCD-EDCF-4BF4-AC29-39763B6DC1A9}" srcOrd="0" destOrd="0" presId="urn:microsoft.com/office/officeart/2005/8/layout/hProcess11"/>
    <dgm:cxn modelId="{30253E74-6419-40C4-9C5C-651D38E5858E}" srcId="{21DEDF5A-844B-4508-9995-203F9EB2655A}" destId="{B6A9F0C5-D411-4021-B4C2-08788C25B824}" srcOrd="0" destOrd="0" parTransId="{F08D6589-CE55-4832-AF46-7A4149C1DEFC}" sibTransId="{708C8B43-30BE-4C68-935C-6600A7847540}"/>
    <dgm:cxn modelId="{04A00F79-9545-4573-BC6A-504715A791BF}" srcId="{21DEDF5A-844B-4508-9995-203F9EB2655A}" destId="{114E5D60-7617-40EB-A854-FE284C9E0D61}" srcOrd="4" destOrd="0" parTransId="{AAFACA51-C8BD-4426-82A3-A744A343D7DB}" sibTransId="{9846AF86-EBE8-4991-8F96-A4ABA4DD8759}"/>
    <dgm:cxn modelId="{E35D9259-2AA3-4EAA-A984-0BC273899848}" srcId="{21DEDF5A-844B-4508-9995-203F9EB2655A}" destId="{9494E78B-CF86-4A98-8974-82FC4820E1BB}" srcOrd="1" destOrd="0" parTransId="{506A501E-F9FD-4587-8513-D0C0454A1145}" sibTransId="{33914A19-BB7E-4E47-8047-5D9DFCF6B00B}"/>
    <dgm:cxn modelId="{256ED096-AFF3-4B14-AAC2-886CCE769ED1}" srcId="{21DEDF5A-844B-4508-9995-203F9EB2655A}" destId="{F4487FCA-49E1-4F22-AA0D-36D900FA12BC}" srcOrd="3" destOrd="0" parTransId="{A155A757-F5C6-40F8-8CF4-91BE7F9DBA3F}" sibTransId="{5AA4A365-084E-4BFB-B6A6-0C86CFA5EA81}"/>
    <dgm:cxn modelId="{731D94BB-A1CF-49CF-A276-EB0D92671D05}" type="presOf" srcId="{B6A9F0C5-D411-4021-B4C2-08788C25B824}" destId="{0133578E-FF3D-406B-A307-B4398286290A}" srcOrd="0" destOrd="0" presId="urn:microsoft.com/office/officeart/2005/8/layout/hProcess11"/>
    <dgm:cxn modelId="{3EFD1AC1-1C6E-4C10-94A6-EB834A9AA9A4}" srcId="{21DEDF5A-844B-4508-9995-203F9EB2655A}" destId="{609098AD-18EC-40B1-A4CD-45C2E956246A}" srcOrd="5" destOrd="0" parTransId="{37C45A41-1C23-4A31-97F2-28C18D659997}" sibTransId="{1C4B1AB1-5FC0-47E1-A28F-03E26B6A9F14}"/>
    <dgm:cxn modelId="{A4078DCD-9356-40C1-891E-63F090553878}" type="presOf" srcId="{F4487FCA-49E1-4F22-AA0D-36D900FA12BC}" destId="{0F40A57D-570E-4B4A-8BF3-E07A0E5A37D1}" srcOrd="0" destOrd="0" presId="urn:microsoft.com/office/officeart/2005/8/layout/hProcess11"/>
    <dgm:cxn modelId="{F44F35DA-25EA-4FB0-9D5E-2BFA6460CBEB}" type="presOf" srcId="{609098AD-18EC-40B1-A4CD-45C2E956246A}" destId="{CF2C56E8-DB98-4B80-8F83-F87E9A756087}" srcOrd="0" destOrd="0" presId="urn:microsoft.com/office/officeart/2005/8/layout/hProcess11"/>
    <dgm:cxn modelId="{63DED8F1-8E56-490C-A5E0-8011434B6EB3}" type="presOf" srcId="{114E5D60-7617-40EB-A854-FE284C9E0D61}" destId="{A57BA5E3-09A0-423D-9B30-FE2AF69713C2}" srcOrd="0" destOrd="0" presId="urn:microsoft.com/office/officeart/2005/8/layout/hProcess11"/>
    <dgm:cxn modelId="{DF748CF3-8F3B-489F-AF5B-1FE82272DDD2}" srcId="{21DEDF5A-844B-4508-9995-203F9EB2655A}" destId="{EC953D30-1B37-4420-92DB-C862753BC26C}" srcOrd="6" destOrd="0" parTransId="{7DF1F61D-816A-4D3C-BF30-6810A42D9356}" sibTransId="{8DA093FC-AEE1-4E6C-A90D-34B88ECCD6AF}"/>
    <dgm:cxn modelId="{769F6CFC-DFC0-45F5-86EC-C9C14D4A2B91}" type="presOf" srcId="{188A636D-A018-42C7-8B33-9EC48B2B0AFC}" destId="{B015F3E1-B400-4F33-ABD7-45D7C795CF1C}" srcOrd="0" destOrd="0" presId="urn:microsoft.com/office/officeart/2005/8/layout/hProcess11"/>
    <dgm:cxn modelId="{71CE10FD-B457-44A4-8E73-DD8EB32868B2}" srcId="{21DEDF5A-844B-4508-9995-203F9EB2655A}" destId="{188A636D-A018-42C7-8B33-9EC48B2B0AFC}" srcOrd="2" destOrd="0" parTransId="{299C7312-0862-4EA1-A164-703365B41B72}" sibTransId="{DFCCF5D1-6D58-4D37-875D-640442A184C1}"/>
    <dgm:cxn modelId="{83CD95E5-B579-43BA-B737-4A6F00392433}" type="presParOf" srcId="{B0BF88C8-21F9-49C7-B59A-72A96F856214}" destId="{DBD99C9B-8871-4B6E-92D2-8B7473DF81C3}" srcOrd="0" destOrd="0" presId="urn:microsoft.com/office/officeart/2005/8/layout/hProcess11"/>
    <dgm:cxn modelId="{21E2CC21-8B2A-4AF5-B96B-4E29D3C2D79C}" type="presParOf" srcId="{B0BF88C8-21F9-49C7-B59A-72A96F856214}" destId="{2D666F0D-BD3D-403A-ADD7-7B1F6663951C}" srcOrd="1" destOrd="0" presId="urn:microsoft.com/office/officeart/2005/8/layout/hProcess11"/>
    <dgm:cxn modelId="{DC79CC42-375B-44D1-BA66-835432E9A3D9}" type="presParOf" srcId="{2D666F0D-BD3D-403A-ADD7-7B1F6663951C}" destId="{5E0E3EF3-C318-4032-AFCD-D3196A35E63C}" srcOrd="0" destOrd="0" presId="urn:microsoft.com/office/officeart/2005/8/layout/hProcess11"/>
    <dgm:cxn modelId="{C8F1C719-8B72-428E-9F43-5C3F9425B162}" type="presParOf" srcId="{5E0E3EF3-C318-4032-AFCD-D3196A35E63C}" destId="{0133578E-FF3D-406B-A307-B4398286290A}" srcOrd="0" destOrd="0" presId="urn:microsoft.com/office/officeart/2005/8/layout/hProcess11"/>
    <dgm:cxn modelId="{3CBC547B-2990-4269-91CB-DD9E03D82DB5}" type="presParOf" srcId="{5E0E3EF3-C318-4032-AFCD-D3196A35E63C}" destId="{EC218266-957B-4548-9153-BCD817ACABA4}" srcOrd="1" destOrd="0" presId="urn:microsoft.com/office/officeart/2005/8/layout/hProcess11"/>
    <dgm:cxn modelId="{0988635F-5034-4F71-AABC-6270479E0D68}" type="presParOf" srcId="{5E0E3EF3-C318-4032-AFCD-D3196A35E63C}" destId="{4D35AFAA-3635-47A2-9CB7-7246868D2FB4}" srcOrd="2" destOrd="0" presId="urn:microsoft.com/office/officeart/2005/8/layout/hProcess11"/>
    <dgm:cxn modelId="{A6413F8D-B62C-4E91-A9D3-7F7DA5F462AC}" type="presParOf" srcId="{2D666F0D-BD3D-403A-ADD7-7B1F6663951C}" destId="{C35E3F99-1525-493F-BA9C-5DD75539744D}" srcOrd="1" destOrd="0" presId="urn:microsoft.com/office/officeart/2005/8/layout/hProcess11"/>
    <dgm:cxn modelId="{3B85FC5F-8FC0-47D7-865C-2830DF1BE69E}" type="presParOf" srcId="{2D666F0D-BD3D-403A-ADD7-7B1F6663951C}" destId="{1FEDB459-81C5-4D8A-AF65-41784153AF0A}" srcOrd="2" destOrd="0" presId="urn:microsoft.com/office/officeart/2005/8/layout/hProcess11"/>
    <dgm:cxn modelId="{A2842291-53BC-438A-A472-FAD8DCB0C1AB}" type="presParOf" srcId="{1FEDB459-81C5-4D8A-AF65-41784153AF0A}" destId="{6BCFBDCD-EDCF-4BF4-AC29-39763B6DC1A9}" srcOrd="0" destOrd="0" presId="urn:microsoft.com/office/officeart/2005/8/layout/hProcess11"/>
    <dgm:cxn modelId="{8E558C16-99A6-4827-A58A-6F759D66A70E}" type="presParOf" srcId="{1FEDB459-81C5-4D8A-AF65-41784153AF0A}" destId="{40156F52-C285-4F09-823C-260E997A6FD3}" srcOrd="1" destOrd="0" presId="urn:microsoft.com/office/officeart/2005/8/layout/hProcess11"/>
    <dgm:cxn modelId="{933B02FA-0573-453D-93F0-D6C2B0A56E13}" type="presParOf" srcId="{1FEDB459-81C5-4D8A-AF65-41784153AF0A}" destId="{B3B1C0B7-5252-43B8-8A50-490488521321}" srcOrd="2" destOrd="0" presId="urn:microsoft.com/office/officeart/2005/8/layout/hProcess11"/>
    <dgm:cxn modelId="{E0FFDBFC-6482-4390-ADF0-A69F27334E09}" type="presParOf" srcId="{2D666F0D-BD3D-403A-ADD7-7B1F6663951C}" destId="{F5382C93-8204-4980-BB9F-BFAED876ED39}" srcOrd="3" destOrd="0" presId="urn:microsoft.com/office/officeart/2005/8/layout/hProcess11"/>
    <dgm:cxn modelId="{033C2355-03F9-471B-8E77-285C7B0C5131}" type="presParOf" srcId="{2D666F0D-BD3D-403A-ADD7-7B1F6663951C}" destId="{6CA9F831-30D6-4168-B488-606D5487F1EF}" srcOrd="4" destOrd="0" presId="urn:microsoft.com/office/officeart/2005/8/layout/hProcess11"/>
    <dgm:cxn modelId="{5FD28060-B66A-40B6-AE21-855F53BE74BD}" type="presParOf" srcId="{6CA9F831-30D6-4168-B488-606D5487F1EF}" destId="{B015F3E1-B400-4F33-ABD7-45D7C795CF1C}" srcOrd="0" destOrd="0" presId="urn:microsoft.com/office/officeart/2005/8/layout/hProcess11"/>
    <dgm:cxn modelId="{F2A2FE75-71E7-4149-8840-880AA0ABC5A0}" type="presParOf" srcId="{6CA9F831-30D6-4168-B488-606D5487F1EF}" destId="{D1BDC519-F4B5-4FFC-964A-D55470D872F4}" srcOrd="1" destOrd="0" presId="urn:microsoft.com/office/officeart/2005/8/layout/hProcess11"/>
    <dgm:cxn modelId="{050A4998-A464-4057-B0A2-E85B44878A2D}" type="presParOf" srcId="{6CA9F831-30D6-4168-B488-606D5487F1EF}" destId="{93AD3E3D-85B8-4975-99DC-A94A14762043}" srcOrd="2" destOrd="0" presId="urn:microsoft.com/office/officeart/2005/8/layout/hProcess11"/>
    <dgm:cxn modelId="{05A9CF0B-380D-4BE0-B3CC-642072FABBA4}" type="presParOf" srcId="{2D666F0D-BD3D-403A-ADD7-7B1F6663951C}" destId="{34103F2B-231A-49C0-9206-CF6F808DFE05}" srcOrd="5" destOrd="0" presId="urn:microsoft.com/office/officeart/2005/8/layout/hProcess11"/>
    <dgm:cxn modelId="{33BF8B37-2BD4-417B-A0AF-2A9E40A69B1B}" type="presParOf" srcId="{2D666F0D-BD3D-403A-ADD7-7B1F6663951C}" destId="{CCF06298-5D5A-4083-B88C-E82E1444A2F4}" srcOrd="6" destOrd="0" presId="urn:microsoft.com/office/officeart/2005/8/layout/hProcess11"/>
    <dgm:cxn modelId="{C7E0213A-E277-4D65-B707-313B2804207D}" type="presParOf" srcId="{CCF06298-5D5A-4083-B88C-E82E1444A2F4}" destId="{0F40A57D-570E-4B4A-8BF3-E07A0E5A37D1}" srcOrd="0" destOrd="0" presId="urn:microsoft.com/office/officeart/2005/8/layout/hProcess11"/>
    <dgm:cxn modelId="{F2D4EC7E-D888-4687-8D30-D53C969227CC}" type="presParOf" srcId="{CCF06298-5D5A-4083-B88C-E82E1444A2F4}" destId="{D59BF89D-1564-473D-8BCF-3F89CFF69196}" srcOrd="1" destOrd="0" presId="urn:microsoft.com/office/officeart/2005/8/layout/hProcess11"/>
    <dgm:cxn modelId="{648106DA-E179-442F-AE0F-7240818D37A7}" type="presParOf" srcId="{CCF06298-5D5A-4083-B88C-E82E1444A2F4}" destId="{94E6A2FA-4FA2-4752-807F-359F3075C19F}" srcOrd="2" destOrd="0" presId="urn:microsoft.com/office/officeart/2005/8/layout/hProcess11"/>
    <dgm:cxn modelId="{48CBAFE5-7E22-480B-B1C4-E171E4446688}" type="presParOf" srcId="{2D666F0D-BD3D-403A-ADD7-7B1F6663951C}" destId="{D106ACB7-84E6-4B9A-A825-C428CA7725FA}" srcOrd="7" destOrd="0" presId="urn:microsoft.com/office/officeart/2005/8/layout/hProcess11"/>
    <dgm:cxn modelId="{57FE9244-DF5F-4566-8C1F-BA907B87D012}" type="presParOf" srcId="{2D666F0D-BD3D-403A-ADD7-7B1F6663951C}" destId="{EFF09C28-48BC-491A-B1AF-15D23BB2A163}" srcOrd="8" destOrd="0" presId="urn:microsoft.com/office/officeart/2005/8/layout/hProcess11"/>
    <dgm:cxn modelId="{CE96CF65-E6D5-44C4-BFEB-3D97061C1A17}" type="presParOf" srcId="{EFF09C28-48BC-491A-B1AF-15D23BB2A163}" destId="{A57BA5E3-09A0-423D-9B30-FE2AF69713C2}" srcOrd="0" destOrd="0" presId="urn:microsoft.com/office/officeart/2005/8/layout/hProcess11"/>
    <dgm:cxn modelId="{E8BD8326-2314-479E-BB7B-0E9E3A0C8003}" type="presParOf" srcId="{EFF09C28-48BC-491A-B1AF-15D23BB2A163}" destId="{E24C3254-E8EB-4583-8CFE-AEB79E4DCABA}" srcOrd="1" destOrd="0" presId="urn:microsoft.com/office/officeart/2005/8/layout/hProcess11"/>
    <dgm:cxn modelId="{E0A88FAB-0907-4D9C-B40E-DE79EA3C742E}" type="presParOf" srcId="{EFF09C28-48BC-491A-B1AF-15D23BB2A163}" destId="{8A20D888-AD7B-416E-9EA3-18916F87B9B5}" srcOrd="2" destOrd="0" presId="urn:microsoft.com/office/officeart/2005/8/layout/hProcess11"/>
    <dgm:cxn modelId="{2D2A80C7-30C0-48F8-B7D4-9E0CFA3C9941}" type="presParOf" srcId="{2D666F0D-BD3D-403A-ADD7-7B1F6663951C}" destId="{EB22F370-A5E6-47D1-B73D-6A7D490C3C58}" srcOrd="9" destOrd="0" presId="urn:microsoft.com/office/officeart/2005/8/layout/hProcess11"/>
    <dgm:cxn modelId="{189FB9D0-7505-45F7-B4F7-A4CEB6527017}" type="presParOf" srcId="{2D666F0D-BD3D-403A-ADD7-7B1F6663951C}" destId="{ABB91507-17CB-43CE-B7A5-FC3B443C8D24}" srcOrd="10" destOrd="0" presId="urn:microsoft.com/office/officeart/2005/8/layout/hProcess11"/>
    <dgm:cxn modelId="{5C8A0395-2CD7-4B74-A828-6F1082E0DF05}" type="presParOf" srcId="{ABB91507-17CB-43CE-B7A5-FC3B443C8D24}" destId="{CF2C56E8-DB98-4B80-8F83-F87E9A756087}" srcOrd="0" destOrd="0" presId="urn:microsoft.com/office/officeart/2005/8/layout/hProcess11"/>
    <dgm:cxn modelId="{01F243A4-A87F-4CA1-95F4-98AA8E6A2F5F}" type="presParOf" srcId="{ABB91507-17CB-43CE-B7A5-FC3B443C8D24}" destId="{9BFD9DA3-D6FF-47EC-9816-5305730050F7}" srcOrd="1" destOrd="0" presId="urn:microsoft.com/office/officeart/2005/8/layout/hProcess11"/>
    <dgm:cxn modelId="{0BF7AD1E-63E3-4526-A906-F57400ABC984}" type="presParOf" srcId="{ABB91507-17CB-43CE-B7A5-FC3B443C8D24}" destId="{35FC3C87-A91B-4E06-A581-7DF173D83257}" srcOrd="2" destOrd="0" presId="urn:microsoft.com/office/officeart/2005/8/layout/hProcess11"/>
    <dgm:cxn modelId="{65BA6EA1-E0E0-49B0-8425-F97E022038A7}" type="presParOf" srcId="{2D666F0D-BD3D-403A-ADD7-7B1F6663951C}" destId="{735DC163-1912-4545-87E1-2051A0C6C9D4}" srcOrd="11" destOrd="0" presId="urn:microsoft.com/office/officeart/2005/8/layout/hProcess11"/>
    <dgm:cxn modelId="{9EA8695B-AE71-4434-AF12-5648E93F9731}" type="presParOf" srcId="{2D666F0D-BD3D-403A-ADD7-7B1F6663951C}" destId="{9B3F6E03-7FEC-49C0-A78D-E237153BDEAD}" srcOrd="12" destOrd="0" presId="urn:microsoft.com/office/officeart/2005/8/layout/hProcess11"/>
    <dgm:cxn modelId="{B8E20407-7DF9-4F84-AB4B-617C3CF1CE7B}" type="presParOf" srcId="{9B3F6E03-7FEC-49C0-A78D-E237153BDEAD}" destId="{62367E71-2CB7-4EB1-9654-5620A66726A2}" srcOrd="0" destOrd="0" presId="urn:microsoft.com/office/officeart/2005/8/layout/hProcess11"/>
    <dgm:cxn modelId="{4D6FF381-D9EA-4B1E-A491-FD6DC956EAC7}" type="presParOf" srcId="{9B3F6E03-7FEC-49C0-A78D-E237153BDEAD}" destId="{A8D1AC89-9DE5-4B5D-8C0E-67B064F14168}" srcOrd="1" destOrd="0" presId="urn:microsoft.com/office/officeart/2005/8/layout/hProcess11"/>
    <dgm:cxn modelId="{0CD7DF22-4845-4327-9020-BD57E6EAB31C}" type="presParOf" srcId="{9B3F6E03-7FEC-49C0-A78D-E237153BDEAD}" destId="{0560DDD0-97C7-47F7-8018-B2D8FCAE2C23}" srcOrd="2" destOrd="0" presId="urn:microsoft.com/office/officeart/2005/8/layout/hProcess11"/>
    <dgm:cxn modelId="{BAD97E75-A206-4058-B537-4F169AFC2C14}" type="presParOf" srcId="{2D666F0D-BD3D-403A-ADD7-7B1F6663951C}" destId="{4E1F75A4-5AD7-4CB6-A9ED-E00946C7ECBC}" srcOrd="13" destOrd="0" presId="urn:microsoft.com/office/officeart/2005/8/layout/hProcess11"/>
    <dgm:cxn modelId="{3E4DB068-4FAF-47FE-9F15-D057EFD56582}" type="presParOf" srcId="{2D666F0D-BD3D-403A-ADD7-7B1F6663951C}" destId="{0AEA8160-E177-4ADA-AC50-936E0D4541CB}" srcOrd="14" destOrd="0" presId="urn:microsoft.com/office/officeart/2005/8/layout/hProcess11"/>
    <dgm:cxn modelId="{A39B52E5-C9AF-4696-AC5C-A7BF29D047D8}" type="presParOf" srcId="{0AEA8160-E177-4ADA-AC50-936E0D4541CB}" destId="{26ED8535-156E-47CB-A511-B9C15927152E}" srcOrd="0" destOrd="0" presId="urn:microsoft.com/office/officeart/2005/8/layout/hProcess11"/>
    <dgm:cxn modelId="{C778093E-A0AD-4E71-9ECC-CF512F672F75}" type="presParOf" srcId="{0AEA8160-E177-4ADA-AC50-936E0D4541CB}" destId="{2995B021-38E7-48A1-A2BB-EC97E3425EC2}" srcOrd="1" destOrd="0" presId="urn:microsoft.com/office/officeart/2005/8/layout/hProcess11"/>
    <dgm:cxn modelId="{9551BEFA-A287-40AE-AEB0-D65C73D055AC}" type="presParOf" srcId="{0AEA8160-E177-4ADA-AC50-936E0D4541CB}" destId="{103B186B-B338-4E64-B233-BB5E20E4FE0D}"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99C9B-8871-4B6E-92D2-8B7473DF81C3}">
      <dsp:nvSpPr>
        <dsp:cNvPr id="0" name=""/>
        <dsp:cNvSpPr/>
      </dsp:nvSpPr>
      <dsp:spPr>
        <a:xfrm>
          <a:off x="0" y="840349"/>
          <a:ext cx="10812379" cy="1120466"/>
        </a:xfrm>
        <a:prstGeom prst="notchedRightArrow">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sp>
    <dsp:sp modelId="{0133578E-FF3D-406B-A307-B4398286290A}">
      <dsp:nvSpPr>
        <dsp:cNvPr id="0" name=""/>
        <dsp:cNvSpPr/>
      </dsp:nvSpPr>
      <dsp:spPr>
        <a:xfrm>
          <a:off x="20381" y="0"/>
          <a:ext cx="1122432" cy="1120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ts val="100"/>
            </a:spcAft>
            <a:buNone/>
          </a:pPr>
          <a:r>
            <a:rPr lang="da-DK" sz="1000" b="1" kern="1200" dirty="0"/>
            <a:t>Forundersøgelse</a:t>
          </a:r>
        </a:p>
        <a:p>
          <a:pPr marL="0" lvl="0" indent="0" algn="ctr" defTabSz="444500">
            <a:lnSpc>
              <a:spcPct val="90000"/>
            </a:lnSpc>
            <a:spcBef>
              <a:spcPct val="0"/>
            </a:spcBef>
            <a:spcAft>
              <a:spcPts val="100"/>
            </a:spcAft>
            <a:buNone/>
          </a:pPr>
          <a:r>
            <a:rPr lang="da-DK" sz="1000" b="0" kern="1200" dirty="0"/>
            <a:t>(</a:t>
          </a:r>
          <a:r>
            <a:rPr lang="da-DK" sz="1000" b="0" kern="1200" dirty="0" err="1"/>
            <a:t>apr-sep</a:t>
          </a:r>
          <a:r>
            <a:rPr lang="da-DK" sz="1000" b="0" kern="1200" dirty="0"/>
            <a:t> 2019)</a:t>
          </a:r>
        </a:p>
      </dsp:txBody>
      <dsp:txXfrm>
        <a:off x="20381" y="0"/>
        <a:ext cx="1122432" cy="1120466"/>
      </dsp:txXfrm>
    </dsp:sp>
    <dsp:sp modelId="{EC218266-957B-4548-9153-BCD817ACABA4}">
      <dsp:nvSpPr>
        <dsp:cNvPr id="0" name=""/>
        <dsp:cNvSpPr/>
      </dsp:nvSpPr>
      <dsp:spPr>
        <a:xfrm>
          <a:off x="441539" y="1260524"/>
          <a:ext cx="280116" cy="280116"/>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FBDCD-EDCF-4BF4-AC29-39763B6DC1A9}">
      <dsp:nvSpPr>
        <dsp:cNvPr id="0" name=""/>
        <dsp:cNvSpPr/>
      </dsp:nvSpPr>
      <dsp:spPr>
        <a:xfrm>
          <a:off x="1221667" y="1680699"/>
          <a:ext cx="1162030" cy="1120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ts val="100"/>
            </a:spcAft>
            <a:buNone/>
          </a:pPr>
          <a:r>
            <a:rPr lang="da-DK" sz="1000" kern="1200"/>
            <a:t>(maj-sep 2019)</a:t>
          </a:r>
        </a:p>
        <a:p>
          <a:pPr marL="0" lvl="0" indent="0" algn="ctr" defTabSz="444500">
            <a:lnSpc>
              <a:spcPct val="90000"/>
            </a:lnSpc>
            <a:spcBef>
              <a:spcPct val="0"/>
            </a:spcBef>
            <a:spcAft>
              <a:spcPts val="100"/>
            </a:spcAft>
            <a:buNone/>
          </a:pPr>
          <a:r>
            <a:rPr lang="da-DK" sz="1000" b="1" kern="1200"/>
            <a:t>Litteraturstudie</a:t>
          </a:r>
        </a:p>
      </dsp:txBody>
      <dsp:txXfrm>
        <a:off x="1221667" y="1680699"/>
        <a:ext cx="1162030" cy="1120466"/>
      </dsp:txXfrm>
    </dsp:sp>
    <dsp:sp modelId="{40156F52-C285-4F09-823C-260E997A6FD3}">
      <dsp:nvSpPr>
        <dsp:cNvPr id="0" name=""/>
        <dsp:cNvSpPr/>
      </dsp:nvSpPr>
      <dsp:spPr>
        <a:xfrm>
          <a:off x="1662624" y="1260524"/>
          <a:ext cx="280116" cy="280116"/>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15F3E1-B400-4F33-ABD7-45D7C795CF1C}">
      <dsp:nvSpPr>
        <dsp:cNvPr id="0" name=""/>
        <dsp:cNvSpPr/>
      </dsp:nvSpPr>
      <dsp:spPr>
        <a:xfrm>
          <a:off x="2470313" y="0"/>
          <a:ext cx="1106907" cy="1120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ts val="100"/>
            </a:spcAft>
            <a:buNone/>
          </a:pPr>
          <a:r>
            <a:rPr lang="da-DK" sz="1000" b="1" kern="1200" dirty="0"/>
            <a:t>Endelig </a:t>
          </a:r>
          <a:r>
            <a:rPr lang="da-DK" sz="1000" b="1" kern="1200" dirty="0" err="1"/>
            <a:t>projekt-beskrivelse</a:t>
          </a:r>
          <a:endParaRPr lang="da-DK" sz="1000" b="1" kern="1200" dirty="0"/>
        </a:p>
        <a:p>
          <a:pPr marL="0" lvl="0" indent="0" algn="ctr" defTabSz="444500">
            <a:lnSpc>
              <a:spcPct val="90000"/>
            </a:lnSpc>
            <a:spcBef>
              <a:spcPct val="0"/>
            </a:spcBef>
            <a:spcAft>
              <a:spcPts val="100"/>
            </a:spcAft>
            <a:buNone/>
          </a:pPr>
          <a:r>
            <a:rPr lang="da-DK" sz="1000" kern="1200" dirty="0"/>
            <a:t>(</a:t>
          </a:r>
          <a:r>
            <a:rPr lang="da-DK" sz="1000" kern="1200" dirty="0" err="1"/>
            <a:t>okt-dec</a:t>
          </a:r>
          <a:r>
            <a:rPr lang="da-DK" sz="1000" kern="1200" dirty="0"/>
            <a:t> 2019)</a:t>
          </a:r>
        </a:p>
      </dsp:txBody>
      <dsp:txXfrm>
        <a:off x="2470313" y="0"/>
        <a:ext cx="1106907" cy="1120466"/>
      </dsp:txXfrm>
    </dsp:sp>
    <dsp:sp modelId="{D1BDC519-F4B5-4FFC-964A-D55470D872F4}">
      <dsp:nvSpPr>
        <dsp:cNvPr id="0" name=""/>
        <dsp:cNvSpPr/>
      </dsp:nvSpPr>
      <dsp:spPr>
        <a:xfrm>
          <a:off x="2883709" y="1260524"/>
          <a:ext cx="280116" cy="280116"/>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40A57D-570E-4B4A-8BF3-E07A0E5A37D1}">
      <dsp:nvSpPr>
        <dsp:cNvPr id="0" name=""/>
        <dsp:cNvSpPr/>
      </dsp:nvSpPr>
      <dsp:spPr>
        <a:xfrm>
          <a:off x="3663383" y="1680699"/>
          <a:ext cx="1183289" cy="1120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ts val="100"/>
            </a:spcAft>
            <a:buNone/>
          </a:pPr>
          <a:r>
            <a:rPr lang="da-DK" sz="1000" b="0" kern="1200"/>
            <a:t>(okt 2019-apr 2020)</a:t>
          </a:r>
        </a:p>
        <a:p>
          <a:pPr marL="0" lvl="0" indent="0" algn="ctr" defTabSz="444500">
            <a:lnSpc>
              <a:spcPct val="90000"/>
            </a:lnSpc>
            <a:spcBef>
              <a:spcPct val="0"/>
            </a:spcBef>
            <a:spcAft>
              <a:spcPts val="100"/>
            </a:spcAft>
            <a:buNone/>
          </a:pPr>
          <a:r>
            <a:rPr lang="da-DK" sz="1000" b="1" kern="1200"/>
            <a:t>Spørgeskema</a:t>
          </a:r>
          <a:br>
            <a:rPr lang="da-DK" sz="1000" i="1" kern="1200"/>
          </a:br>
          <a:r>
            <a:rPr lang="da-DK" sz="1000" i="0" kern="1200"/>
            <a:t>- Udkast</a:t>
          </a:r>
          <a:br>
            <a:rPr lang="da-DK" sz="1000" i="0" kern="1200"/>
          </a:br>
          <a:r>
            <a:rPr lang="da-DK" sz="1000" i="0" kern="1200"/>
            <a:t>- Fokusgrupper</a:t>
          </a:r>
          <a:br>
            <a:rPr lang="da-DK" sz="1000" i="0" kern="1200"/>
          </a:br>
          <a:r>
            <a:rPr lang="da-DK" sz="1000" i="0" kern="1200"/>
            <a:t>- Pilot</a:t>
          </a:r>
          <a:br>
            <a:rPr lang="da-DK" sz="1000" i="0" kern="1200"/>
          </a:br>
          <a:r>
            <a:rPr lang="da-DK" sz="1000" i="0" kern="1200"/>
            <a:t>-Dataindsamling</a:t>
          </a:r>
        </a:p>
      </dsp:txBody>
      <dsp:txXfrm>
        <a:off x="3663383" y="1680699"/>
        <a:ext cx="1183289" cy="1120466"/>
      </dsp:txXfrm>
    </dsp:sp>
    <dsp:sp modelId="{D59BF89D-1564-473D-8BCF-3F89CFF69196}">
      <dsp:nvSpPr>
        <dsp:cNvPr id="0" name=""/>
        <dsp:cNvSpPr/>
      </dsp:nvSpPr>
      <dsp:spPr>
        <a:xfrm>
          <a:off x="4114969" y="1260524"/>
          <a:ext cx="280116" cy="280116"/>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7BA5E3-09A0-423D-9B30-FE2AF69713C2}">
      <dsp:nvSpPr>
        <dsp:cNvPr id="0" name=""/>
        <dsp:cNvSpPr/>
      </dsp:nvSpPr>
      <dsp:spPr>
        <a:xfrm>
          <a:off x="4904819" y="0"/>
          <a:ext cx="1162937" cy="1120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ts val="100"/>
            </a:spcAft>
            <a:buNone/>
          </a:pPr>
          <a:r>
            <a:rPr lang="da-DK" sz="1000" b="1" kern="1200"/>
            <a:t>Kvantitative analyser</a:t>
          </a:r>
        </a:p>
        <a:p>
          <a:pPr marL="0" lvl="0" indent="0" algn="ctr" defTabSz="444500">
            <a:lnSpc>
              <a:spcPct val="90000"/>
            </a:lnSpc>
            <a:spcBef>
              <a:spcPct val="0"/>
            </a:spcBef>
            <a:spcAft>
              <a:spcPts val="100"/>
            </a:spcAft>
            <a:buNone/>
          </a:pPr>
          <a:r>
            <a:rPr lang="da-DK" sz="1000" kern="1200"/>
            <a:t>(maj-dec 2020)</a:t>
          </a:r>
        </a:p>
      </dsp:txBody>
      <dsp:txXfrm>
        <a:off x="4904819" y="0"/>
        <a:ext cx="1162937" cy="1120466"/>
      </dsp:txXfrm>
    </dsp:sp>
    <dsp:sp modelId="{E24C3254-E8EB-4583-8CFE-AEB79E4DCABA}">
      <dsp:nvSpPr>
        <dsp:cNvPr id="0" name=""/>
        <dsp:cNvSpPr/>
      </dsp:nvSpPr>
      <dsp:spPr>
        <a:xfrm>
          <a:off x="5346230" y="1260524"/>
          <a:ext cx="280116" cy="280116"/>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2C56E8-DB98-4B80-8F83-F87E9A756087}">
      <dsp:nvSpPr>
        <dsp:cNvPr id="0" name=""/>
        <dsp:cNvSpPr/>
      </dsp:nvSpPr>
      <dsp:spPr>
        <a:xfrm>
          <a:off x="6125904" y="1680699"/>
          <a:ext cx="1162937" cy="1120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ts val="100"/>
            </a:spcAft>
            <a:buNone/>
          </a:pPr>
          <a:r>
            <a:rPr lang="da-DK" sz="1000" kern="1200" dirty="0"/>
            <a:t>(-</a:t>
          </a:r>
          <a:r>
            <a:rPr lang="da-DK" sz="1000" kern="1200" dirty="0" err="1"/>
            <a:t>jun</a:t>
          </a:r>
          <a:r>
            <a:rPr lang="da-DK" sz="1000" kern="1200" dirty="0"/>
            <a:t> 2021)</a:t>
          </a:r>
        </a:p>
        <a:p>
          <a:pPr marL="0" lvl="0" indent="0" algn="ctr" defTabSz="444500">
            <a:lnSpc>
              <a:spcPct val="90000"/>
            </a:lnSpc>
            <a:spcBef>
              <a:spcPct val="0"/>
            </a:spcBef>
            <a:spcAft>
              <a:spcPts val="100"/>
            </a:spcAft>
            <a:buNone/>
          </a:pPr>
          <a:r>
            <a:rPr lang="da-DK" sz="1000" b="1" kern="1200" dirty="0"/>
            <a:t>Bog 1 – Kvantitativ</a:t>
          </a:r>
        </a:p>
      </dsp:txBody>
      <dsp:txXfrm>
        <a:off x="6125904" y="1680699"/>
        <a:ext cx="1162937" cy="1120466"/>
      </dsp:txXfrm>
    </dsp:sp>
    <dsp:sp modelId="{9BFD9DA3-D6FF-47EC-9816-5305730050F7}">
      <dsp:nvSpPr>
        <dsp:cNvPr id="0" name=""/>
        <dsp:cNvSpPr/>
      </dsp:nvSpPr>
      <dsp:spPr>
        <a:xfrm>
          <a:off x="6567315" y="1260524"/>
          <a:ext cx="280116" cy="280116"/>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367E71-2CB7-4EB1-9654-5620A66726A2}">
      <dsp:nvSpPr>
        <dsp:cNvPr id="0" name=""/>
        <dsp:cNvSpPr/>
      </dsp:nvSpPr>
      <dsp:spPr>
        <a:xfrm>
          <a:off x="7346989" y="0"/>
          <a:ext cx="1162937" cy="1120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ts val="100"/>
            </a:spcAft>
            <a:buNone/>
          </a:pPr>
          <a:r>
            <a:rPr lang="da-DK" sz="1000" b="1" kern="1200" dirty="0"/>
            <a:t>Kvalitative studier </a:t>
          </a:r>
          <a:r>
            <a:rPr lang="da-DK" sz="1000" kern="1200" dirty="0"/>
            <a:t>(</a:t>
          </a:r>
          <a:r>
            <a:rPr lang="da-DK" sz="1000" kern="1200" dirty="0" err="1"/>
            <a:t>feb-dec</a:t>
          </a:r>
          <a:r>
            <a:rPr lang="da-DK" sz="1000" kern="1200" dirty="0"/>
            <a:t> 2021)</a:t>
          </a:r>
          <a:endParaRPr lang="da-DK" sz="1000" b="1" kern="1200" dirty="0"/>
        </a:p>
      </dsp:txBody>
      <dsp:txXfrm>
        <a:off x="7346989" y="0"/>
        <a:ext cx="1162937" cy="1120466"/>
      </dsp:txXfrm>
    </dsp:sp>
    <dsp:sp modelId="{A8D1AC89-9DE5-4B5D-8C0E-67B064F14168}">
      <dsp:nvSpPr>
        <dsp:cNvPr id="0" name=""/>
        <dsp:cNvSpPr/>
      </dsp:nvSpPr>
      <dsp:spPr>
        <a:xfrm>
          <a:off x="7788399" y="1260524"/>
          <a:ext cx="280116" cy="280116"/>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ED8535-156E-47CB-A511-B9C15927152E}">
      <dsp:nvSpPr>
        <dsp:cNvPr id="0" name=""/>
        <dsp:cNvSpPr/>
      </dsp:nvSpPr>
      <dsp:spPr>
        <a:xfrm>
          <a:off x="8568074" y="1680699"/>
          <a:ext cx="1162937" cy="1120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marR="0" lvl="0" indent="0" algn="ctr" defTabSz="914400" eaLnBrk="1" fontAlgn="auto" latinLnBrk="0" hangingPunct="1">
            <a:lnSpc>
              <a:spcPct val="100000"/>
            </a:lnSpc>
            <a:spcBef>
              <a:spcPct val="0"/>
            </a:spcBef>
            <a:spcAft>
              <a:spcPts val="100"/>
            </a:spcAft>
            <a:buClrTx/>
            <a:buSzTx/>
            <a:buFontTx/>
            <a:buNone/>
            <a:tabLst/>
            <a:defRPr/>
          </a:pPr>
          <a:r>
            <a:rPr lang="da-DK" sz="1000" b="0" kern="1200" dirty="0"/>
            <a:t>(-</a:t>
          </a:r>
          <a:r>
            <a:rPr lang="da-DK" sz="1000" b="0" kern="1200" dirty="0" err="1"/>
            <a:t>jun</a:t>
          </a:r>
          <a:r>
            <a:rPr lang="da-DK" sz="1000" b="0" kern="1200" dirty="0"/>
            <a:t> 2022)</a:t>
          </a:r>
        </a:p>
        <a:p>
          <a:pPr marL="0" marR="0" lvl="0" indent="0" algn="ctr" defTabSz="914400" eaLnBrk="1" fontAlgn="auto" latinLnBrk="0" hangingPunct="1">
            <a:lnSpc>
              <a:spcPct val="100000"/>
            </a:lnSpc>
            <a:spcBef>
              <a:spcPct val="0"/>
            </a:spcBef>
            <a:spcAft>
              <a:spcPts val="100"/>
            </a:spcAft>
            <a:buClrTx/>
            <a:buSzTx/>
            <a:buFontTx/>
            <a:buNone/>
            <a:tabLst/>
            <a:defRPr/>
          </a:pPr>
          <a:r>
            <a:rPr lang="da-DK" sz="1000" b="1" kern="1200" dirty="0"/>
            <a:t>Bog 2 - Kvalitativ</a:t>
          </a:r>
        </a:p>
      </dsp:txBody>
      <dsp:txXfrm>
        <a:off x="8568074" y="1680699"/>
        <a:ext cx="1162937" cy="1120466"/>
      </dsp:txXfrm>
    </dsp:sp>
    <dsp:sp modelId="{2995B021-38E7-48A1-A2BB-EC97E3425EC2}">
      <dsp:nvSpPr>
        <dsp:cNvPr id="0" name=""/>
        <dsp:cNvSpPr/>
      </dsp:nvSpPr>
      <dsp:spPr>
        <a:xfrm>
          <a:off x="9009484" y="1260524"/>
          <a:ext cx="280116" cy="2801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65182-F6E1-9640-9CE5-AA514A871130}" type="datetimeFigureOut">
              <a:rPr lang="da-DK" smtClean="0"/>
              <a:t>11-08-2021</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CAC4FD-9CE7-884F-9EF1-52274938E298}" type="slidenum">
              <a:rPr lang="da-DK" smtClean="0"/>
              <a:t>‹nr.›</a:t>
            </a:fld>
            <a:endParaRPr lang="da-DK"/>
          </a:p>
        </p:txBody>
      </p:sp>
    </p:spTree>
    <p:extLst>
      <p:ext uri="{BB962C8B-B14F-4D97-AF65-F5344CB8AC3E}">
        <p14:creationId xmlns:p14="http://schemas.microsoft.com/office/powerpoint/2010/main" val="4224218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Et spadestik</a:t>
            </a:r>
            <a:r>
              <a:rPr lang="da-DK" baseline="0" dirty="0"/>
              <a:t> dybere ned i forandringerne. </a:t>
            </a:r>
          </a:p>
          <a:p>
            <a:endParaRPr lang="da-DK" dirty="0"/>
          </a:p>
        </p:txBody>
      </p:sp>
      <p:sp>
        <p:nvSpPr>
          <p:cNvPr id="4" name="Pladsholder til slidenummer 3"/>
          <p:cNvSpPr>
            <a:spLocks noGrp="1"/>
          </p:cNvSpPr>
          <p:nvPr>
            <p:ph type="sldNum" sz="quarter" idx="10"/>
          </p:nvPr>
        </p:nvSpPr>
        <p:spPr/>
        <p:txBody>
          <a:bodyPr/>
          <a:lstStyle/>
          <a:p>
            <a:fld id="{60E1E990-69AD-412A-8CC5-54CD832D1F9C}" type="slidenum">
              <a:rPr lang="da-DK" smtClean="0"/>
              <a:t>4</a:t>
            </a:fld>
            <a:endParaRPr lang="da-DK"/>
          </a:p>
        </p:txBody>
      </p:sp>
    </p:spTree>
    <p:extLst>
      <p:ext uri="{BB962C8B-B14F-4D97-AF65-F5344CB8AC3E}">
        <p14:creationId xmlns:p14="http://schemas.microsoft.com/office/powerpoint/2010/main" val="695653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Det vi ser her er det religiøse udtryk af de to største mega-trends over de seneste hundrede år: 1) større bevægelighed af information og 2) større bevægelighed af mennesker og gods.</a:t>
            </a:r>
          </a:p>
        </p:txBody>
      </p:sp>
      <p:sp>
        <p:nvSpPr>
          <p:cNvPr id="4" name="Pladsholder til slidenummer 3"/>
          <p:cNvSpPr>
            <a:spLocks noGrp="1"/>
          </p:cNvSpPr>
          <p:nvPr>
            <p:ph type="sldNum" sz="quarter" idx="5"/>
          </p:nvPr>
        </p:nvSpPr>
        <p:spPr/>
        <p:txBody>
          <a:bodyPr/>
          <a:lstStyle/>
          <a:p>
            <a:fld id="{60E1E990-69AD-412A-8CC5-54CD832D1F9C}" type="slidenum">
              <a:rPr lang="da-DK" smtClean="0"/>
              <a:t>5</a:t>
            </a:fld>
            <a:endParaRPr lang="da-DK"/>
          </a:p>
        </p:txBody>
      </p:sp>
    </p:spTree>
    <p:extLst>
      <p:ext uri="{BB962C8B-B14F-4D97-AF65-F5344CB8AC3E}">
        <p14:creationId xmlns:p14="http://schemas.microsoft.com/office/powerpoint/2010/main" val="2855957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I et livsfaseperspektiv er religiøsiteten foranderlig, fordi individet er i bevægelse igennem livet. Det betyder, at vi må tolke undersøgelsens resultater som et øjebliksbillede, der viser, hvordan respondenterne har det med religiøsitet og folkekirke lige nu. Som analytisk greb står livsfase i modsætning til generationsperspektivet, selvom begge perspektiver har deres berettigelse i befolkningens religiøsitet. Livsfase betoner det foranderlige og subjektive med interesse for individets kompleksitet (</a:t>
            </a:r>
            <a:r>
              <a:rPr lang="da-DK" sz="1200" kern="1200" dirty="0" err="1">
                <a:solidFill>
                  <a:schemeClr val="tx1"/>
                </a:solidFill>
                <a:effectLst/>
                <a:latin typeface="+mn-lt"/>
                <a:ea typeface="+mn-ea"/>
                <a:cs typeface="+mn-cs"/>
              </a:rPr>
              <a:t>Burnett</a:t>
            </a:r>
            <a:r>
              <a:rPr lang="da-DK" sz="1200" kern="1200" dirty="0">
                <a:solidFill>
                  <a:schemeClr val="tx1"/>
                </a:solidFill>
                <a:effectLst/>
                <a:latin typeface="+mn-lt"/>
                <a:ea typeface="+mn-ea"/>
                <a:cs typeface="+mn-cs"/>
              </a:rPr>
              <a:t> 2010, 42). Hvor livsfaseperspektivet ofte er teoretisk forankret i kvalitativ forskning, bliver generationsbegrebet brugt mere i kvantitativ forskning til at forstå samfundsforandringer i en sociologisk kontekst (Day 2013, 112). </a:t>
            </a:r>
          </a:p>
          <a:p>
            <a:r>
              <a:rPr lang="da-DK" sz="1200" kern="1200" dirty="0">
                <a:solidFill>
                  <a:schemeClr val="tx1"/>
                </a:solidFill>
                <a:effectLst/>
                <a:latin typeface="+mn-lt"/>
                <a:ea typeface="+mn-ea"/>
                <a:cs typeface="+mn-cs"/>
              </a:rPr>
              <a:t> </a:t>
            </a:r>
          </a:p>
          <a:p>
            <a:r>
              <a:rPr lang="da-DK" sz="1200" kern="1200" dirty="0">
                <a:solidFill>
                  <a:schemeClr val="tx1"/>
                </a:solidFill>
                <a:effectLst/>
                <a:latin typeface="+mn-lt"/>
                <a:ea typeface="+mn-ea"/>
                <a:cs typeface="+mn-cs"/>
              </a:rPr>
              <a:t>Konkret er livsfaseperspektivet særligt meningsfuldt, når vi ser på brug af og holdninger til folkekirken. </a:t>
            </a:r>
          </a:p>
          <a:p>
            <a:endParaRPr lang="da-D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Generationsperspektivet forstår religiøsitet som noget, der sammen med andre værdier bliver indlejret i individerne, når de vokser op. Generationsteorien kaldes også kohorteteorien (Dillon 2007, 527; Gundelach 2011, 14), og her er ideen, at både samfund og nære omgivelser præger den enkelte med værdier, som forbliver stabile over tid. Den tyske sociolog Karl Mannheim skrev i 1920’erne et berømt essay om generationsbegrebet, som siden er blevet brugt i flere forskellige sammenhænge (Mannheim 1970). Mannheim mente, at individer, der er født på samme tidspunkt, bliver formet af de samme historiske begivenheder og dermed får mange af de samme værdier igennem livet. Overført til en dansk kontekst betyder det, at de individer, der er født inden for samme årrække, kan have de samme træk, også i forhold til folkekirken. Den historiske kontekst er især vigtig, når folk vokser op, da det er i teenage- og ungdomsårene, at en kohorte er særlig påvirkelig (</a:t>
            </a:r>
            <a:r>
              <a:rPr lang="da-DK" sz="1200" kern="1200" dirty="0" err="1">
                <a:solidFill>
                  <a:schemeClr val="tx1"/>
                </a:solidFill>
                <a:effectLst/>
                <a:latin typeface="+mn-lt"/>
                <a:ea typeface="+mn-ea"/>
                <a:cs typeface="+mn-cs"/>
              </a:rPr>
              <a:t>Twenge</a:t>
            </a:r>
            <a:r>
              <a:rPr lang="da-DK" sz="1200" kern="1200" dirty="0">
                <a:solidFill>
                  <a:schemeClr val="tx1"/>
                </a:solidFill>
                <a:effectLst/>
                <a:latin typeface="+mn-lt"/>
                <a:ea typeface="+mn-ea"/>
                <a:cs typeface="+mn-cs"/>
              </a:rPr>
              <a:t> et al. 2015, 324).</a:t>
            </a:r>
            <a:r>
              <a:rPr lang="da-DK" dirty="0">
                <a:effectLst/>
              </a:rPr>
              <a:t> </a:t>
            </a:r>
            <a:r>
              <a:rPr lang="da-DK" sz="1200" kern="1200" dirty="0">
                <a:solidFill>
                  <a:schemeClr val="tx1"/>
                </a:solidFill>
                <a:effectLst/>
                <a:latin typeface="+mn-lt"/>
                <a:ea typeface="+mn-ea"/>
                <a:cs typeface="+mn-cs"/>
              </a:rPr>
              <a:t>Kohorte betegner en gruppe af individer, som er født inden for samme tidsperiode (</a:t>
            </a:r>
            <a:r>
              <a:rPr lang="da-DK" sz="1200" kern="1200" dirty="0" err="1">
                <a:solidFill>
                  <a:schemeClr val="tx1"/>
                </a:solidFill>
                <a:effectLst/>
                <a:latin typeface="+mn-lt"/>
                <a:ea typeface="+mn-ea"/>
                <a:cs typeface="+mn-cs"/>
              </a:rPr>
              <a:t>Corsten</a:t>
            </a:r>
            <a:r>
              <a:rPr lang="da-DK" sz="1200" kern="1200" dirty="0">
                <a:solidFill>
                  <a:schemeClr val="tx1"/>
                </a:solidFill>
                <a:effectLst/>
                <a:latin typeface="+mn-lt"/>
                <a:ea typeface="+mn-ea"/>
                <a:cs typeface="+mn-cs"/>
              </a:rPr>
              <a:t> 1999, 252).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Vekselvirkningen mellem samfundsændringer og opvækstperiode er altså kernen i den generationsbårne individforståelse. Ideen er, at vi som borgere har et sæt af faste værdier fra barndom og ungdom, som ikke ændrer sig nævneværdigt hen over livsforløbet. Fra studier af religiøsitet ved vi, at individers trosforestillinger og religiøse vaner grundlægges tidligt i livet, i barndommen og ungdommen (Andersen et al. 2011, 104; Høeg 2010, 186; Høeg 2020, 418). I denne forståelse sker den samfundsmæssige udvikling i værdier, når alderskohorterne afløser hinanden.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Vi baserer inddelingen på </a:t>
            </a:r>
            <a:r>
              <a:rPr lang="da-DK" sz="1200" kern="1200" dirty="0" err="1">
                <a:solidFill>
                  <a:schemeClr val="tx1"/>
                </a:solidFill>
                <a:effectLst/>
                <a:latin typeface="+mn-lt"/>
                <a:ea typeface="+mn-ea"/>
                <a:cs typeface="+mn-cs"/>
              </a:rPr>
              <a:t>Pew</a:t>
            </a:r>
            <a:r>
              <a:rPr lang="da-DK" sz="1200" kern="1200" dirty="0">
                <a:solidFill>
                  <a:schemeClr val="tx1"/>
                </a:solidFill>
                <a:effectLst/>
                <a:latin typeface="+mn-lt"/>
                <a:ea typeface="+mn-ea"/>
                <a:cs typeface="+mn-cs"/>
              </a:rPr>
              <a:t> Research Center generationsbetegnelser, fordi flere af de afgørende begivenheder, der har formet værdierne i fx USA, også gør sig gældende i Danmark (</a:t>
            </a:r>
            <a:r>
              <a:rPr lang="da-DK" sz="1200" kern="1200" dirty="0" err="1">
                <a:solidFill>
                  <a:schemeClr val="tx1"/>
                </a:solidFill>
                <a:effectLst/>
                <a:latin typeface="+mn-lt"/>
                <a:ea typeface="+mn-ea"/>
                <a:cs typeface="+mn-cs"/>
              </a:rPr>
              <a:t>Pew</a:t>
            </a:r>
            <a:r>
              <a:rPr lang="da-DK" sz="1200" kern="1200" dirty="0">
                <a:solidFill>
                  <a:schemeClr val="tx1"/>
                </a:solidFill>
                <a:effectLst/>
                <a:latin typeface="+mn-lt"/>
                <a:ea typeface="+mn-ea"/>
                <a:cs typeface="+mn-cs"/>
              </a:rPr>
              <a:t> Research Center 2015). Dog har vi visse steder – fx i 68’er-generationen – lavet ekstra opdelinger, da vi også medtænker livsfaseperspektivet og den danske kontekst. De enkelte generationsopdelinger er lagt efter historiske begivenheder, og derfor er de ikke lige store tidsmæssigt. Vi har oversat de engelske betegnelser ”The </a:t>
            </a:r>
            <a:r>
              <a:rPr lang="da-DK" sz="1200" kern="1200" dirty="0" err="1">
                <a:solidFill>
                  <a:schemeClr val="tx1"/>
                </a:solidFill>
                <a:effectLst/>
                <a:latin typeface="+mn-lt"/>
                <a:ea typeface="+mn-ea"/>
                <a:cs typeface="+mn-cs"/>
              </a:rPr>
              <a:t>silent</a:t>
            </a:r>
            <a:r>
              <a:rPr lang="da-DK" sz="1200" kern="1200" dirty="0">
                <a:solidFill>
                  <a:schemeClr val="tx1"/>
                </a:solidFill>
                <a:effectLst/>
                <a:latin typeface="+mn-lt"/>
                <a:ea typeface="+mn-ea"/>
                <a:cs typeface="+mn-cs"/>
              </a:rPr>
              <a:t> generation”, ”Generation Jones” (Levinsen 2018, 59) og ”</a:t>
            </a:r>
            <a:r>
              <a:rPr lang="da-DK" sz="1200" kern="1200" dirty="0" err="1">
                <a:solidFill>
                  <a:schemeClr val="tx1"/>
                </a:solidFill>
                <a:effectLst/>
                <a:latin typeface="+mn-lt"/>
                <a:ea typeface="+mn-ea"/>
                <a:cs typeface="+mn-cs"/>
              </a:rPr>
              <a:t>Millennials</a:t>
            </a:r>
            <a:r>
              <a:rPr lang="da-DK" sz="1200" kern="1200" dirty="0">
                <a:solidFill>
                  <a:schemeClr val="tx1"/>
                </a:solidFill>
                <a:effectLst/>
                <a:latin typeface="+mn-lt"/>
                <a:ea typeface="+mn-ea"/>
                <a:cs typeface="+mn-cs"/>
              </a:rPr>
              <a:t>” til dansk. Betegnelserne X og Z kommer også fra de engelske generationsbetegnelser. Alder er angivet som ved år 2020. </a:t>
            </a:r>
          </a:p>
          <a:p>
            <a:r>
              <a:rPr lang="da-DK" sz="1200" kern="1200" dirty="0">
                <a:solidFill>
                  <a:schemeClr val="tx1"/>
                </a:solidFill>
                <a:effectLst/>
                <a:latin typeface="+mn-lt"/>
                <a:ea typeface="+mn-ea"/>
                <a:cs typeface="+mn-cs"/>
              </a:rPr>
              <a:t>Generationsopdelinger varierer fra studie til studie. Eksempelvis er ‘Generation millennium’ både sat til de årgange, der er født omkring årtusindskiftet (New </a:t>
            </a:r>
            <a:r>
              <a:rPr lang="da-DK" sz="1200" kern="1200" dirty="0" err="1">
                <a:solidFill>
                  <a:schemeClr val="tx1"/>
                </a:solidFill>
                <a:effectLst/>
                <a:latin typeface="+mn-lt"/>
                <a:ea typeface="+mn-ea"/>
                <a:cs typeface="+mn-cs"/>
              </a:rPr>
              <a:t>Millenium</a:t>
            </a:r>
            <a:r>
              <a:rPr lang="da-DK" sz="1200" kern="1200" dirty="0">
                <a:solidFill>
                  <a:schemeClr val="tx1"/>
                </a:solidFill>
                <a:effectLst/>
                <a:latin typeface="+mn-lt"/>
                <a:ea typeface="+mn-ea"/>
                <a:cs typeface="+mn-cs"/>
              </a:rPr>
              <a:t> hos Levinsen 2018, 125) og de årgange, der er blevet voksne omkring årtusindskiftet (fx </a:t>
            </a:r>
            <a:r>
              <a:rPr lang="da-DK" sz="1200" kern="1200" dirty="0" err="1">
                <a:solidFill>
                  <a:schemeClr val="tx1"/>
                </a:solidFill>
                <a:effectLst/>
                <a:latin typeface="+mn-lt"/>
                <a:ea typeface="+mn-ea"/>
                <a:cs typeface="+mn-cs"/>
              </a:rPr>
              <a:t>Pew</a:t>
            </a:r>
            <a:r>
              <a:rPr lang="da-DK" sz="1200" kern="1200" dirty="0">
                <a:solidFill>
                  <a:schemeClr val="tx1"/>
                </a:solidFill>
                <a:effectLst/>
                <a:latin typeface="+mn-lt"/>
                <a:ea typeface="+mn-ea"/>
                <a:cs typeface="+mn-cs"/>
              </a:rPr>
              <a:t> Research Center 2019b). </a:t>
            </a:r>
          </a:p>
          <a:p>
            <a:r>
              <a:rPr lang="da-DK" sz="1200" kern="1200" dirty="0" err="1">
                <a:solidFill>
                  <a:schemeClr val="tx1"/>
                </a:solidFill>
                <a:effectLst/>
                <a:latin typeface="+mn-lt"/>
                <a:ea typeface="+mn-ea"/>
                <a:cs typeface="+mn-cs"/>
              </a:rPr>
              <a:t>Pew</a:t>
            </a:r>
            <a:r>
              <a:rPr lang="da-DK" sz="1200" kern="1200" dirty="0">
                <a:solidFill>
                  <a:schemeClr val="tx1"/>
                </a:solidFill>
                <a:effectLst/>
                <a:latin typeface="+mn-lt"/>
                <a:ea typeface="+mn-ea"/>
                <a:cs typeface="+mn-cs"/>
              </a:rPr>
              <a:t> Research Center sætter 68’erne til respondenter født mellem 1946-1964 (</a:t>
            </a:r>
            <a:r>
              <a:rPr lang="da-DK" sz="1200" kern="1200" dirty="0" err="1">
                <a:solidFill>
                  <a:schemeClr val="tx1"/>
                </a:solidFill>
                <a:effectLst/>
                <a:latin typeface="+mn-lt"/>
                <a:ea typeface="+mn-ea"/>
                <a:cs typeface="+mn-cs"/>
              </a:rPr>
              <a:t>Pew</a:t>
            </a:r>
            <a:r>
              <a:rPr lang="da-DK" sz="1200" kern="1200" dirty="0">
                <a:solidFill>
                  <a:schemeClr val="tx1"/>
                </a:solidFill>
                <a:effectLst/>
                <a:latin typeface="+mn-lt"/>
                <a:ea typeface="+mn-ea"/>
                <a:cs typeface="+mn-cs"/>
              </a:rPr>
              <a:t> Research Center 2008). Men her har vi sat det ekstra skel mellem 1955-1964, fordi vi gerne vil se, om livsfasen gør en forskel for folks religiøsitet og folkekirkerelation. I Danmark var ’Generation Jensen’ en meget lille kohorte imod den mere børnerige kohorte født i 1940’erne (Hansen 1995, 17).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endParaRPr lang="da-DK" dirty="0"/>
          </a:p>
        </p:txBody>
      </p:sp>
      <p:sp>
        <p:nvSpPr>
          <p:cNvPr id="4" name="Pladsholder til slidenummer 3"/>
          <p:cNvSpPr>
            <a:spLocks noGrp="1"/>
          </p:cNvSpPr>
          <p:nvPr>
            <p:ph type="sldNum" sz="quarter" idx="10"/>
          </p:nvPr>
        </p:nvSpPr>
        <p:spPr/>
        <p:txBody>
          <a:bodyPr/>
          <a:lstStyle/>
          <a:p>
            <a:fld id="{60E1E990-69AD-412A-8CC5-54CD832D1F9C}" type="slidenum">
              <a:rPr lang="da-DK" smtClean="0"/>
              <a:t>6</a:t>
            </a:fld>
            <a:endParaRPr lang="da-DK"/>
          </a:p>
        </p:txBody>
      </p:sp>
    </p:spTree>
    <p:extLst>
      <p:ext uri="{BB962C8B-B14F-4D97-AF65-F5344CB8AC3E}">
        <p14:creationId xmlns:p14="http://schemas.microsoft.com/office/powerpoint/2010/main" val="3937151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For at kunne give et kvalificeret bud på, om der er tale om livsfase eller generationseffekt, har vi foretaget en sammenligning med aldersdefinerede svar i datasættene fra Den danske værdiundersøgelse fra 1981-2017.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Kobler med livsfaseanalysen for at undgå den</a:t>
            </a:r>
            <a:r>
              <a:rPr lang="da-DK" sz="1200" kern="1200" baseline="0" dirty="0">
                <a:solidFill>
                  <a:schemeClr val="tx1"/>
                </a:solidFill>
                <a:effectLst/>
                <a:latin typeface="+mn-lt"/>
                <a:ea typeface="+mn-ea"/>
                <a:cs typeface="+mn-cs"/>
              </a:rPr>
              <a:t> begrænsning, der kan ligge i generationsperspektivet, som er kritiseret for at lade velfærdssamfund og postmaterialisme stå overfor traditionel kristen religiøsitet som bundet til en autoritær holdning. </a:t>
            </a:r>
            <a:endParaRPr lang="da-DK" dirty="0"/>
          </a:p>
        </p:txBody>
      </p:sp>
      <p:sp>
        <p:nvSpPr>
          <p:cNvPr id="4" name="Pladsholder til slidenummer 3"/>
          <p:cNvSpPr>
            <a:spLocks noGrp="1"/>
          </p:cNvSpPr>
          <p:nvPr>
            <p:ph type="sldNum" sz="quarter" idx="10"/>
          </p:nvPr>
        </p:nvSpPr>
        <p:spPr/>
        <p:txBody>
          <a:bodyPr/>
          <a:lstStyle/>
          <a:p>
            <a:fld id="{60E1E990-69AD-412A-8CC5-54CD832D1F9C}" type="slidenum">
              <a:rPr lang="da-DK" smtClean="0"/>
              <a:t>7</a:t>
            </a:fld>
            <a:endParaRPr lang="da-DK"/>
          </a:p>
        </p:txBody>
      </p:sp>
    </p:spTree>
    <p:extLst>
      <p:ext uri="{BB962C8B-B14F-4D97-AF65-F5344CB8AC3E}">
        <p14:creationId xmlns:p14="http://schemas.microsoft.com/office/powerpoint/2010/main" val="3129406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De to tabeller viser samlet set, at det betydelige fald i medlemsprocenten i hele befolkningen langt overvejende skyldes indvandring, mens nedgangen blandt personer med dansk herkomst kun er mindre.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Den forandring, der kommer med de nye befolkningsgrupper, opfordrer os til at gentænke forandringen med ‘traditionsbrud’, det vil sige den sekularisering og religiøse diversitet, der fulgte med 1960’erne. Med andre ord bør vi også genoverveje de forklaringsmodeller, der peger på sekularisering og individualisering som primære årsager til faldet i medlemskab. De nye befolkningsgruppers betydning ser således ud til i en dansk kontekst at udgøre en større del af forklaringen, end teorierne om traditionsbrud og sekularisering lægger op til. Samtidig viser udviklingen i medlemsprocenten for personer med dansk herkomst, at der er en bemærkelsesværdig stabilitet hen over generationerne – især i lyset af, at de seneste 60 års samfundsmæssige udvikling har været præget af globalisering, sekularisering og individualisering.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Andelen af indvandrere og</a:t>
            </a:r>
            <a:r>
              <a:rPr lang="da-DK" sz="1200" kern="1200" baseline="0" dirty="0">
                <a:solidFill>
                  <a:schemeClr val="tx1"/>
                </a:solidFill>
                <a:effectLst/>
                <a:latin typeface="+mn-lt"/>
                <a:ea typeface="+mn-ea"/>
                <a:cs typeface="+mn-cs"/>
              </a:rPr>
              <a:t> efterkommere i de enkelte generationer stiger tilsvarende: fra 7 % i den tyste generation til 15 % i Generation Z. </a:t>
            </a:r>
            <a:endParaRPr lang="da-D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60E1E990-69AD-412A-8CC5-54CD832D1F9C}" type="slidenum">
              <a:rPr lang="da-DK" smtClean="0"/>
              <a:t>9</a:t>
            </a:fld>
            <a:endParaRPr lang="da-DK"/>
          </a:p>
        </p:txBody>
      </p:sp>
    </p:spTree>
    <p:extLst>
      <p:ext uri="{BB962C8B-B14F-4D97-AF65-F5344CB8AC3E}">
        <p14:creationId xmlns:p14="http://schemas.microsoft.com/office/powerpoint/2010/main" val="1449208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Overordnede resultater</a:t>
            </a:r>
          </a:p>
        </p:txBody>
      </p:sp>
      <p:sp>
        <p:nvSpPr>
          <p:cNvPr id="4" name="Pladsholder til slidenummer 3"/>
          <p:cNvSpPr>
            <a:spLocks noGrp="1"/>
          </p:cNvSpPr>
          <p:nvPr>
            <p:ph type="sldNum" sz="quarter" idx="10"/>
          </p:nvPr>
        </p:nvSpPr>
        <p:spPr/>
        <p:txBody>
          <a:bodyPr/>
          <a:lstStyle/>
          <a:p>
            <a:fld id="{60E1E990-69AD-412A-8CC5-54CD832D1F9C}" type="slidenum">
              <a:rPr lang="da-DK" smtClean="0"/>
              <a:t>12</a:t>
            </a:fld>
            <a:endParaRPr lang="da-DK"/>
          </a:p>
        </p:txBody>
      </p:sp>
    </p:spTree>
    <p:extLst>
      <p:ext uri="{BB962C8B-B14F-4D97-AF65-F5344CB8AC3E}">
        <p14:creationId xmlns:p14="http://schemas.microsoft.com/office/powerpoint/2010/main" val="1720763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Andet var 6%. </a:t>
            </a:r>
          </a:p>
          <a:p>
            <a:r>
              <a:rPr lang="da-DK" sz="1200" kern="1200" dirty="0">
                <a:solidFill>
                  <a:schemeClr val="tx1"/>
                </a:solidFill>
                <a:effectLst/>
                <a:latin typeface="+mn-lt"/>
                <a:ea typeface="+mn-ea"/>
                <a:cs typeface="+mn-cs"/>
              </a:rPr>
              <a:t>De fire kollektive identiteter ovenfor er ikke udtømmende, ligesom flere af udsagnene går på tværs af kategorierne. Pointen med inddelingen er at vise, at medlemskabet er forbundet til en række kollektive identiteter, der ofte eksisterer samtidigt og bringes i spil på forskellige tidspunkter. Dermed bevæger medlemskabet sig i flere retninger, som vi ville forvente det, hvis vi følger kompleksitetsteorien. Analysen af de fire ovenstående inddelinger giver imidlertid et billede af, at medlemskabet for mange især er bygget op omkring det familiære og det nationalkirkelige fællesskab. Dernæst kommer den kollektive identitet som kristen og til sidst den kategori, som vi her har valgt at kalde samfundsstruktur. Figuren ovenfor illustrerer således kategoriernes popularitet, hvor pilene viser retningen fra mest udbredt til mindst udbredt.</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Familien: dåb er knyttet til familien, og ”kirkens tilbud” tolker</a:t>
            </a:r>
            <a:r>
              <a:rPr lang="da-DK" sz="1200" kern="1200" baseline="0" dirty="0">
                <a:solidFill>
                  <a:schemeClr val="tx1"/>
                </a:solidFill>
                <a:effectLst/>
                <a:latin typeface="+mn-lt"/>
                <a:ea typeface="+mn-ea"/>
                <a:cs typeface="+mn-cs"/>
              </a:rPr>
              <a:t> vi som brugen af kirkens ritualer i forbindelse med </a:t>
            </a:r>
            <a:r>
              <a:rPr lang="da-DK" sz="1200" kern="1200" baseline="0" dirty="0" err="1">
                <a:solidFill>
                  <a:schemeClr val="tx1"/>
                </a:solidFill>
                <a:effectLst/>
                <a:latin typeface="+mn-lt"/>
                <a:ea typeface="+mn-ea"/>
                <a:cs typeface="+mn-cs"/>
              </a:rPr>
              <a:t>famiilebegivenheder</a:t>
            </a:r>
            <a:r>
              <a:rPr lang="da-DK"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baseline="0" dirty="0">
                <a:solidFill>
                  <a:schemeClr val="tx1"/>
                </a:solidFill>
                <a:effectLst/>
                <a:latin typeface="+mn-lt"/>
                <a:ea typeface="+mn-ea"/>
                <a:cs typeface="+mn-cs"/>
              </a:rPr>
              <a:t>Nationen: </a:t>
            </a:r>
            <a:r>
              <a:rPr lang="da-DK" sz="1200" kern="1200" dirty="0">
                <a:solidFill>
                  <a:schemeClr val="tx1"/>
                </a:solidFill>
                <a:effectLst/>
                <a:latin typeface="+mn-lt"/>
                <a:ea typeface="+mn-ea"/>
                <a:cs typeface="+mn-cs"/>
              </a:rPr>
              <a:t>Ønsket om at bevare de historiske kirkebygninger kan derfor både være et udtryk for at bevare det æstetiske i de arkitektoniske konstruktioner og samtidigt et udtryk for ønsket om bevarelse af den nationale kulturhistorie, som folkekirken er en del af. Den danske civilreligion kombinerer den kristne og folkekirkelige symbolik med den nationale historie, og på den måde bliver kirkerne et led i samlingen af nationen. Med begrebet om civilreligion kan</a:t>
            </a:r>
            <a:r>
              <a:rPr lang="da-DK" sz="1200" kern="1200" baseline="0" dirty="0">
                <a:solidFill>
                  <a:schemeClr val="tx1"/>
                </a:solidFill>
                <a:effectLst/>
                <a:latin typeface="+mn-lt"/>
                <a:ea typeface="+mn-ea"/>
                <a:cs typeface="+mn-cs"/>
              </a:rPr>
              <a:t> folkekirkemedlemskabet ses som et tilhørsforhold til både kirken, det danske folk og den danske nation. </a:t>
            </a:r>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Kristendommen: Historisk</a:t>
            </a:r>
            <a:r>
              <a:rPr lang="da-DK" sz="1200" kern="1200" baseline="0" dirty="0">
                <a:solidFill>
                  <a:schemeClr val="tx1"/>
                </a:solidFill>
                <a:effectLst/>
                <a:latin typeface="+mn-lt"/>
                <a:ea typeface="+mn-ea"/>
                <a:cs typeface="+mn-cs"/>
              </a:rPr>
              <a:t> har kirken taget sig af samfundets svageste som en kristen pligt. </a:t>
            </a:r>
            <a:r>
              <a:rPr lang="da-DK" sz="1200" kern="1200" dirty="0">
                <a:solidFill>
                  <a:schemeClr val="tx1"/>
                </a:solidFill>
                <a:effectLst/>
                <a:latin typeface="+mn-lt"/>
                <a:ea typeface="+mn-ea"/>
                <a:cs typeface="+mn-cs"/>
              </a:rPr>
              <a:t>Den tætte sammenvævning af det nationale, det folkelige og det kirkelige, som vi finder i det kulturelle medlemskab, har rødder i den grundtvigske bevægelse, der med sine ideer om, at danskerne er bundet sammen af en folkeånd og placeret i en national kontekst har skabt mange af de grundtemaer, vi finder i det danske folkekirkemedlemskab.</a:t>
            </a:r>
            <a:r>
              <a:rPr lang="da-DK" sz="1200" kern="1200" baseline="0" dirty="0">
                <a:solidFill>
                  <a:schemeClr val="tx1"/>
                </a:solidFill>
                <a:effectLst/>
                <a:latin typeface="+mn-lt"/>
                <a:ea typeface="+mn-ea"/>
                <a:cs typeface="+mn-cs"/>
              </a:rPr>
              <a:t> Den individuelle tro har betydning for medlemskabet for 43 % af medlemmerne. Det betyder ikke nødvendigvis at de resterende 57 % ikke er troende, det har bare ikke betydning for deres formelle tilknytning til folkekirken. Tro er i højere grad knyttet til det individualiserede end til de kollektive identiteter. </a:t>
            </a:r>
          </a:p>
          <a:p>
            <a:r>
              <a:rPr lang="da-DK" sz="1200" kern="1200" baseline="0" dirty="0">
                <a:solidFill>
                  <a:schemeClr val="tx1"/>
                </a:solidFill>
                <a:effectLst/>
                <a:latin typeface="+mn-lt"/>
                <a:ea typeface="+mn-ea"/>
                <a:cs typeface="+mn-cs"/>
              </a:rPr>
              <a:t>Samfundet: </a:t>
            </a:r>
            <a:r>
              <a:rPr lang="da-DK" sz="1200" kern="1200" dirty="0">
                <a:solidFill>
                  <a:schemeClr val="tx1"/>
                </a:solidFill>
                <a:effectLst/>
                <a:latin typeface="+mn-lt"/>
                <a:ea typeface="+mn-ea"/>
                <a:cs typeface="+mn-cs"/>
              </a:rPr>
              <a:t>dækker de medlemmer, der er integreret i det folkekirkelige medlemskab pga. de strukturer, som individet er indlejret i. I Danmark er barnedåb og konfirmation i høj grad en almindelig kulturel forventning, og da dåb medfører medlemskab af folkekirken, bliver folkekirken den altovervejende norm. </a:t>
            </a:r>
          </a:p>
          <a:p>
            <a:endParaRPr lang="da-DK" sz="1200" kern="1200" baseline="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Analysen stemmer godt overens med </a:t>
            </a:r>
            <a:r>
              <a:rPr lang="da-DK" sz="1200" kern="1200" dirty="0" err="1">
                <a:solidFill>
                  <a:schemeClr val="tx1"/>
                </a:solidFill>
                <a:effectLst/>
                <a:latin typeface="+mn-lt"/>
                <a:ea typeface="+mn-ea"/>
                <a:cs typeface="+mn-cs"/>
              </a:rPr>
              <a:t>Ahlins</a:t>
            </a:r>
            <a:r>
              <a:rPr lang="da-DK" sz="1200" kern="1200" dirty="0">
                <a:solidFill>
                  <a:schemeClr val="tx1"/>
                </a:solidFill>
                <a:effectLst/>
                <a:latin typeface="+mn-lt"/>
                <a:ea typeface="+mn-ea"/>
                <a:cs typeface="+mn-cs"/>
              </a:rPr>
              <a:t> konklusion om folkekirken som en naturlig del af danskernes kultur. Her ser vi det i medlemmernes begrundelser for medlemskab og den brede kulturelle eller kollektive identitetsmæssige forankring. </a:t>
            </a:r>
          </a:p>
          <a:p>
            <a:r>
              <a:rPr lang="da-DK" sz="1200" kern="1200" dirty="0">
                <a:solidFill>
                  <a:schemeClr val="tx1"/>
                </a:solidFill>
                <a:effectLst/>
                <a:latin typeface="+mn-lt"/>
                <a:ea typeface="+mn-ea"/>
                <a:cs typeface="+mn-cs"/>
              </a:rPr>
              <a:t> </a:t>
            </a:r>
          </a:p>
          <a:p>
            <a:r>
              <a:rPr lang="da-DK" sz="1200" kern="1200" dirty="0">
                <a:solidFill>
                  <a:schemeClr val="tx1"/>
                </a:solidFill>
                <a:effectLst/>
                <a:latin typeface="+mn-lt"/>
                <a:ea typeface="+mn-ea"/>
                <a:cs typeface="+mn-cs"/>
              </a:rPr>
              <a:t>Samtidig viser analysen, at medlemmernes begrundelser for medlemskab typisk er sammensat af mange årsager, der spreder sig ud på mange forskellige kollektive identiteter. Medlemmernes tilknytning til folkekirken har altså ikke én årsag, men forskellige sammensatte komplekser af årsager, der relaterer sig til sociale og kulturelle sammenhænge bredt i deres liv. Denne bredde i årsager kan være en mulig forklaring på den store stabilitet, vi ser i medlemskabet.</a:t>
            </a:r>
            <a:endParaRPr lang="da-DK" sz="1200" kern="1200" baseline="0" dirty="0">
              <a:solidFill>
                <a:schemeClr val="tx1"/>
              </a:solidFill>
              <a:effectLst/>
              <a:latin typeface="+mn-lt"/>
              <a:ea typeface="+mn-ea"/>
              <a:cs typeface="+mn-cs"/>
            </a:endParaRPr>
          </a:p>
          <a:p>
            <a:endParaRPr lang="da-DK" dirty="0"/>
          </a:p>
        </p:txBody>
      </p:sp>
      <p:sp>
        <p:nvSpPr>
          <p:cNvPr id="4" name="Pladsholder til slidenummer 3"/>
          <p:cNvSpPr>
            <a:spLocks noGrp="1"/>
          </p:cNvSpPr>
          <p:nvPr>
            <p:ph type="sldNum" sz="quarter" idx="10"/>
          </p:nvPr>
        </p:nvSpPr>
        <p:spPr/>
        <p:txBody>
          <a:bodyPr/>
          <a:lstStyle/>
          <a:p>
            <a:fld id="{60E1E990-69AD-412A-8CC5-54CD832D1F9C}" type="slidenum">
              <a:rPr lang="da-DK" smtClean="0"/>
              <a:t>15</a:t>
            </a:fld>
            <a:endParaRPr lang="da-DK"/>
          </a:p>
        </p:txBody>
      </p:sp>
    </p:spTree>
    <p:extLst>
      <p:ext uri="{BB962C8B-B14F-4D97-AF65-F5344CB8AC3E}">
        <p14:creationId xmlns:p14="http://schemas.microsoft.com/office/powerpoint/2010/main" val="1888840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Sammenvævningen af den kirkelige relation og individets livscyklus er en vigtig del af folkekirkemedlemskabets stabilitet (Pettersson 2013, 209). </a:t>
            </a:r>
          </a:p>
          <a:p>
            <a:r>
              <a:rPr lang="da-DK" sz="1200" kern="1200" dirty="0">
                <a:solidFill>
                  <a:schemeClr val="tx1"/>
                </a:solidFill>
                <a:effectLst/>
                <a:latin typeface="+mn-lt"/>
                <a:ea typeface="+mn-ea"/>
                <a:cs typeface="+mn-cs"/>
              </a:rPr>
              <a:t>Per 1. januar 2020 er 74 % af Danmarks befolkning medlemmer af folkekirken (FUV 2020a), hvilket gør folkekirken til en af de majoritetskirker med det højeste antal betalende medlemmer sammenlignet med andre religiøse institutioner i Vesteuropa (</a:t>
            </a:r>
            <a:r>
              <a:rPr lang="da-DK" sz="1200" kern="1200" dirty="0" err="1">
                <a:solidFill>
                  <a:schemeClr val="tx1"/>
                </a:solidFill>
                <a:effectLst/>
                <a:latin typeface="+mn-lt"/>
                <a:ea typeface="+mn-ea"/>
                <a:cs typeface="+mn-cs"/>
              </a:rPr>
              <a:t>Pew</a:t>
            </a:r>
            <a:r>
              <a:rPr lang="da-DK" sz="1200" kern="1200" dirty="0">
                <a:solidFill>
                  <a:schemeClr val="tx1"/>
                </a:solidFill>
                <a:effectLst/>
                <a:latin typeface="+mn-lt"/>
                <a:ea typeface="+mn-ea"/>
                <a:cs typeface="+mn-cs"/>
              </a:rPr>
              <a:t> Research Center 2019a, 6)</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Medlemskabet overraskende robust sammenlignet med fx medlemskab af politiske partier (</a:t>
            </a:r>
            <a:r>
              <a:rPr lang="da-DK" sz="1200" kern="1200" dirty="0" err="1">
                <a:solidFill>
                  <a:schemeClr val="tx1"/>
                </a:solidFill>
                <a:effectLst/>
                <a:latin typeface="+mn-lt"/>
                <a:ea typeface="+mn-ea"/>
                <a:cs typeface="+mn-cs"/>
              </a:rPr>
              <a:t>Demker</a:t>
            </a:r>
            <a:r>
              <a:rPr lang="da-DK" sz="1200" kern="1200" dirty="0">
                <a:solidFill>
                  <a:schemeClr val="tx1"/>
                </a:solidFill>
                <a:effectLst/>
                <a:latin typeface="+mn-lt"/>
                <a:ea typeface="+mn-ea"/>
                <a:cs typeface="+mn-cs"/>
              </a:rPr>
              <a:t> et al. 2020). Der er selvsagt også store forskelle på et politisk og et folkekirkeligt medlemskab. Folkekirkemedlemskabet har en rolig og noget uartikuleret karakter, der indtil videre ikke kræver politisk stillingtagen, som et politisk medlemskab gør det (</a:t>
            </a:r>
            <a:r>
              <a:rPr lang="da-DK" sz="1200" kern="1200" dirty="0" err="1">
                <a:solidFill>
                  <a:schemeClr val="tx1"/>
                </a:solidFill>
                <a:effectLst/>
                <a:latin typeface="+mn-lt"/>
                <a:ea typeface="+mn-ea"/>
                <a:cs typeface="+mn-cs"/>
              </a:rPr>
              <a:t>Lüchau</a:t>
            </a:r>
            <a:r>
              <a:rPr lang="da-DK" sz="1200" kern="1200" dirty="0">
                <a:solidFill>
                  <a:schemeClr val="tx1"/>
                </a:solidFill>
                <a:effectLst/>
                <a:latin typeface="+mn-lt"/>
                <a:ea typeface="+mn-ea"/>
                <a:cs typeface="+mn-cs"/>
              </a:rPr>
              <a:t> 2012, 313). Tværtimod er de fleste danskeres folkekirkemedlemskab givet af forældrene ved barnedåben, og derfor udgør medlemskabet en anden type tilknytning, der løber igennem familiehistorien og binder medlemskabet til en række vigtige kollektive identiteter. På den måde udgør folkekirkerelationen en af de mange sammenvævede mentalitetslag, som Peter Gundelach, Hans Raun Iversen og Margit Warburg tidligere har kortlagt i bogen </a:t>
            </a:r>
            <a:r>
              <a:rPr lang="da-DK" sz="1200" i="1" kern="1200" dirty="0">
                <a:solidFill>
                  <a:schemeClr val="tx1"/>
                </a:solidFill>
                <a:effectLst/>
                <a:latin typeface="+mn-lt"/>
                <a:ea typeface="+mn-ea"/>
                <a:cs typeface="+mn-cs"/>
              </a:rPr>
              <a:t>I hjertet af Danmark</a:t>
            </a:r>
            <a:r>
              <a:rPr lang="da-DK" sz="1200" kern="1200" dirty="0">
                <a:solidFill>
                  <a:schemeClr val="tx1"/>
                </a:solidFill>
                <a:effectLst/>
                <a:latin typeface="+mn-lt"/>
                <a:ea typeface="+mn-ea"/>
                <a:cs typeface="+mn-cs"/>
              </a:rPr>
              <a:t> (2008). Her viste de, at danskerne er bundet sammen af fælles institutioner og mentale mønstre, der udspringer af at leve i en relativt homogen nation (Gundelach et al. 2008, 244-46).</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Netop folkekirkemedlemskabets brede karakter er central for at forstå, hvorfor danskerne bliver ved med at være medlemmer af folkekirken. Medlemskabet er bundet til samfundsmæssige strukturer, familiære traditioner og den danske nation. Kombinationen af disse forskellige kollektive identiteter udgør en kerne af stabilitet, som vi her kalder det kollektive medlemskab. Igennem kapitlet redegør vi for det kollektive medlemskab i to distinkte versioner, som vi har identificeret igennem kvantitativ faktoranalyse: det kulturelle medlemskab og det distancerede medlemskab.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Med vores fokus på de kollektive aspekter af medlemskabet følger vi den bevægelse især inden for den teologiske forskning, der argumenterer for, at det nuværende lidt distancerede medlemskab betegner det normale kristendomsforhold blandt medlemmer af de nationale majoritetskirker (Iversen 1986, 342; 2012; </a:t>
            </a:r>
            <a:r>
              <a:rPr lang="da-DK" sz="1200" kern="1200" dirty="0" err="1">
                <a:solidFill>
                  <a:schemeClr val="tx1"/>
                </a:solidFill>
                <a:effectLst/>
                <a:latin typeface="+mn-lt"/>
                <a:ea typeface="+mn-ea"/>
                <a:cs typeface="+mn-cs"/>
              </a:rPr>
              <a:t>Kretzschmar</a:t>
            </a:r>
            <a:r>
              <a:rPr lang="da-DK" sz="1200" kern="1200" dirty="0">
                <a:solidFill>
                  <a:schemeClr val="tx1"/>
                </a:solidFill>
                <a:effectLst/>
                <a:latin typeface="+mn-lt"/>
                <a:ea typeface="+mn-ea"/>
                <a:cs typeface="+mn-cs"/>
              </a:rPr>
              <a:t> 2001, 23; Salomonsen 1971; </a:t>
            </a:r>
            <a:r>
              <a:rPr lang="da-DK" sz="1200" kern="1200" dirty="0" err="1">
                <a:solidFill>
                  <a:schemeClr val="tx1"/>
                </a:solidFill>
                <a:effectLst/>
                <a:latin typeface="+mn-lt"/>
                <a:ea typeface="+mn-ea"/>
                <a:cs typeface="+mn-cs"/>
              </a:rPr>
              <a:t>Willander</a:t>
            </a:r>
            <a:r>
              <a:rPr lang="da-DK" sz="1200" kern="1200" dirty="0">
                <a:solidFill>
                  <a:schemeClr val="tx1"/>
                </a:solidFill>
                <a:effectLst/>
                <a:latin typeface="+mn-lt"/>
                <a:ea typeface="+mn-ea"/>
                <a:cs typeface="+mn-cs"/>
              </a:rPr>
              <a:t> 2020, 89). Den svenske teolog Erika </a:t>
            </a:r>
            <a:r>
              <a:rPr lang="da-DK" sz="1200" kern="1200" dirty="0" err="1">
                <a:solidFill>
                  <a:schemeClr val="tx1"/>
                </a:solidFill>
                <a:effectLst/>
                <a:latin typeface="+mn-lt"/>
                <a:ea typeface="+mn-ea"/>
                <a:cs typeface="+mn-cs"/>
              </a:rPr>
              <a:t>Willander</a:t>
            </a:r>
            <a:r>
              <a:rPr lang="da-DK" sz="1200" kern="1200" dirty="0">
                <a:solidFill>
                  <a:schemeClr val="tx1"/>
                </a:solidFill>
                <a:effectLst/>
                <a:latin typeface="+mn-lt"/>
                <a:ea typeface="+mn-ea"/>
                <a:cs typeface="+mn-cs"/>
              </a:rPr>
              <a:t> argumenterer i den forbindelse for, at undersøgelser af religiøsitet i Norden må gå ud fra det fælles i befolkningen, det hun kalder ’mainstream’ (</a:t>
            </a:r>
            <a:r>
              <a:rPr lang="da-DK" sz="1200" kern="1200" dirty="0" err="1">
                <a:solidFill>
                  <a:schemeClr val="tx1"/>
                </a:solidFill>
                <a:effectLst/>
                <a:latin typeface="+mn-lt"/>
                <a:ea typeface="+mn-ea"/>
                <a:cs typeface="+mn-cs"/>
              </a:rPr>
              <a:t>Willander</a:t>
            </a:r>
            <a:r>
              <a:rPr lang="da-DK" sz="1200" kern="1200" dirty="0">
                <a:solidFill>
                  <a:schemeClr val="tx1"/>
                </a:solidFill>
                <a:effectLst/>
                <a:latin typeface="+mn-lt"/>
                <a:ea typeface="+mn-ea"/>
                <a:cs typeface="+mn-cs"/>
              </a:rPr>
              <a:t> 2020, 5). Her operationaliserer vi det fælles i en række kollektive identiteter, der er delt af de fleste borgere. Det er dét, der gør medlemskabet så robust.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endParaRPr lang="da-DK" sz="1200" kern="1200" dirty="0">
              <a:solidFill>
                <a:schemeClr val="tx1"/>
              </a:solidFill>
              <a:effectLst/>
              <a:latin typeface="+mn-lt"/>
              <a:ea typeface="+mn-ea"/>
              <a:cs typeface="+mn-cs"/>
            </a:endParaRPr>
          </a:p>
          <a:p>
            <a:endParaRPr lang="da-DK" dirty="0"/>
          </a:p>
        </p:txBody>
      </p:sp>
      <p:sp>
        <p:nvSpPr>
          <p:cNvPr id="4" name="Pladsholder til slidenummer 3"/>
          <p:cNvSpPr>
            <a:spLocks noGrp="1"/>
          </p:cNvSpPr>
          <p:nvPr>
            <p:ph type="sldNum" sz="quarter" idx="10"/>
          </p:nvPr>
        </p:nvSpPr>
        <p:spPr/>
        <p:txBody>
          <a:bodyPr/>
          <a:lstStyle/>
          <a:p>
            <a:fld id="{60E1E990-69AD-412A-8CC5-54CD832D1F9C}" type="slidenum">
              <a:rPr lang="da-DK" smtClean="0"/>
              <a:t>16</a:t>
            </a:fld>
            <a:endParaRPr lang="da-DK"/>
          </a:p>
        </p:txBody>
      </p:sp>
    </p:spTree>
    <p:extLst>
      <p:ext uri="{BB962C8B-B14F-4D97-AF65-F5344CB8AC3E}">
        <p14:creationId xmlns:p14="http://schemas.microsoft.com/office/powerpoint/2010/main" val="19224141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or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0" y="2846103"/>
            <a:ext cx="12192000" cy="3374010"/>
          </a:xfrm>
        </p:spPr>
        <p:txBody>
          <a:bodyPr lIns="180000" tIns="0" rIns="180000" bIns="0" anchor="t" anchorCtr="0">
            <a:normAutofit/>
          </a:bodyPr>
          <a:lstStyle>
            <a:lvl1pPr algn="ctr">
              <a:defRPr sz="4200" b="1">
                <a:latin typeface="+mj-lt"/>
              </a:defRPr>
            </a:lvl1pPr>
          </a:lstStyle>
          <a:p>
            <a:r>
              <a:rPr lang="da-DK" dirty="0"/>
              <a:t>KLIK FOR AT REDIGERE I MASTEREN</a:t>
            </a:r>
          </a:p>
        </p:txBody>
      </p:sp>
      <p:sp>
        <p:nvSpPr>
          <p:cNvPr id="3" name="Undertitel 2"/>
          <p:cNvSpPr>
            <a:spLocks noGrp="1"/>
          </p:cNvSpPr>
          <p:nvPr>
            <p:ph type="subTitle" idx="1" hasCustomPrompt="1"/>
          </p:nvPr>
        </p:nvSpPr>
        <p:spPr>
          <a:xfrm>
            <a:off x="0" y="2230297"/>
            <a:ext cx="12192000" cy="615807"/>
          </a:xfrm>
        </p:spPr>
        <p:txBody>
          <a:bodyPr lIns="180000" tIns="0" rIns="180000" bIns="0">
            <a:normAutofit/>
          </a:bodyPr>
          <a:lstStyle>
            <a:lvl1pPr marL="0" indent="0" algn="ctr">
              <a:buNone/>
              <a:defRPr sz="4200" cap="all">
                <a:solidFill>
                  <a:srgbClr val="AC1416"/>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a:t>
            </a:r>
          </a:p>
        </p:txBody>
      </p:sp>
    </p:spTree>
    <p:extLst>
      <p:ext uri="{BB962C8B-B14F-4D97-AF65-F5344CB8AC3E}">
        <p14:creationId xmlns:p14="http://schemas.microsoft.com/office/powerpoint/2010/main" val="2579587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ormal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09600" y="7651"/>
            <a:ext cx="10972800" cy="1267696"/>
          </a:xfrm>
        </p:spPr>
        <p:txBody>
          <a:bodyPr/>
          <a:lstStyle/>
          <a:p>
            <a:r>
              <a:rPr lang="da-DK" dirty="0"/>
              <a:t>KLIK FOR AT REDIGERE I MASTEREN</a:t>
            </a:r>
          </a:p>
        </p:txBody>
      </p:sp>
      <p:sp>
        <p:nvSpPr>
          <p:cNvPr id="3" name="Pladsholder til indhold 2"/>
          <p:cNvSpPr>
            <a:spLocks noGrp="1"/>
          </p:cNvSpPr>
          <p:nvPr>
            <p:ph idx="1"/>
          </p:nvPr>
        </p:nvSpPr>
        <p:spPr>
          <a:xfrm>
            <a:off x="609600" y="1600201"/>
            <a:ext cx="10972800" cy="458165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1777527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ormalside kun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09600" y="0"/>
            <a:ext cx="10972800" cy="1275347"/>
          </a:xfrm>
        </p:spPr>
        <p:txBody>
          <a:bodyPr/>
          <a:lstStyle/>
          <a:p>
            <a:r>
              <a:rPr lang="da-DK"/>
              <a:t>Klik for at redigere titeltypografien i masteren</a:t>
            </a:r>
          </a:p>
        </p:txBody>
      </p:sp>
    </p:spTree>
    <p:extLst>
      <p:ext uri="{BB962C8B-B14F-4D97-AF65-F5344CB8AC3E}">
        <p14:creationId xmlns:p14="http://schemas.microsoft.com/office/powerpoint/2010/main" val="175939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ormalside blank">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09600" y="7651"/>
            <a:ext cx="10972800" cy="1255665"/>
          </a:xfrm>
        </p:spPr>
        <p:txBody>
          <a:bodyPr/>
          <a:lstStyle/>
          <a:p>
            <a:r>
              <a:rPr lang="da-DK"/>
              <a:t>Klik for at redigere titeltypografien i masteren</a:t>
            </a:r>
          </a:p>
        </p:txBody>
      </p:sp>
    </p:spTree>
    <p:extLst>
      <p:ext uri="{BB962C8B-B14F-4D97-AF65-F5344CB8AC3E}">
        <p14:creationId xmlns:p14="http://schemas.microsoft.com/office/powerpoint/2010/main" val="251295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ormalside løse elemen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09600" y="7651"/>
            <a:ext cx="10972800" cy="1267696"/>
          </a:xfrm>
        </p:spPr>
        <p:txBody>
          <a:bodyPr/>
          <a:lstStyle/>
          <a:p>
            <a:r>
              <a:rPr lang="da-DK"/>
              <a:t>Klik for at redigere titeltypografien i masteren</a:t>
            </a:r>
          </a:p>
        </p:txBody>
      </p:sp>
      <p:sp>
        <p:nvSpPr>
          <p:cNvPr id="6" name="bk object 19">
            <a:extLst>
              <a:ext uri="{FF2B5EF4-FFF2-40B4-BE49-F238E27FC236}">
                <a16:creationId xmlns:a16="http://schemas.microsoft.com/office/drawing/2014/main" id="{88C8C5E7-51FD-DF43-BF1B-0BEF067EA2D7}"/>
              </a:ext>
            </a:extLst>
          </p:cNvPr>
          <p:cNvSpPr/>
          <p:nvPr userDrawn="1"/>
        </p:nvSpPr>
        <p:spPr>
          <a:xfrm>
            <a:off x="0" y="6200999"/>
            <a:ext cx="12192000" cy="0"/>
          </a:xfrm>
          <a:custGeom>
            <a:avLst/>
            <a:gdLst/>
            <a:ahLst/>
            <a:cxnLst/>
            <a:rect l="l" t="t" r="r" b="b"/>
            <a:pathLst>
              <a:path w="9144000">
                <a:moveTo>
                  <a:pt x="0" y="0"/>
                </a:moveTo>
                <a:lnTo>
                  <a:pt x="9144000" y="0"/>
                </a:lnTo>
              </a:path>
            </a:pathLst>
          </a:custGeom>
          <a:ln w="12700">
            <a:solidFill>
              <a:srgbClr val="8A8B8A"/>
            </a:solidFill>
          </a:ln>
        </p:spPr>
        <p:txBody>
          <a:bodyPr wrap="square" lIns="0" tIns="0" rIns="0" bIns="0" rtlCol="0"/>
          <a:lstStyle/>
          <a:p>
            <a:endParaRPr sz="1800"/>
          </a:p>
        </p:txBody>
      </p:sp>
      <p:sp>
        <p:nvSpPr>
          <p:cNvPr id="7" name="bk object 20">
            <a:extLst>
              <a:ext uri="{FF2B5EF4-FFF2-40B4-BE49-F238E27FC236}">
                <a16:creationId xmlns:a16="http://schemas.microsoft.com/office/drawing/2014/main" id="{75774FD0-4ED3-134B-BBE4-A76F6C3E7059}"/>
              </a:ext>
            </a:extLst>
          </p:cNvPr>
          <p:cNvSpPr/>
          <p:nvPr userDrawn="1"/>
        </p:nvSpPr>
        <p:spPr>
          <a:xfrm>
            <a:off x="0" y="1648348"/>
            <a:ext cx="12192000" cy="4042584"/>
          </a:xfrm>
          <a:custGeom>
            <a:avLst/>
            <a:gdLst/>
            <a:ahLst/>
            <a:cxnLst/>
            <a:rect l="l" t="t" r="r" b="b"/>
            <a:pathLst>
              <a:path w="9144000">
                <a:moveTo>
                  <a:pt x="0" y="0"/>
                </a:moveTo>
                <a:lnTo>
                  <a:pt x="9144000" y="0"/>
                </a:lnTo>
              </a:path>
            </a:pathLst>
          </a:custGeom>
          <a:ln w="12700">
            <a:solidFill>
              <a:srgbClr val="AC1416"/>
            </a:solidFill>
          </a:ln>
        </p:spPr>
        <p:txBody>
          <a:bodyPr wrap="square" lIns="0" tIns="0" rIns="0" bIns="0" rtlCol="0"/>
          <a:lstStyle/>
          <a:p>
            <a:endParaRPr sz="1800"/>
          </a:p>
        </p:txBody>
      </p:sp>
    </p:spTree>
    <p:extLst>
      <p:ext uri="{BB962C8B-B14F-4D97-AF65-F5344CB8AC3E}">
        <p14:creationId xmlns:p14="http://schemas.microsoft.com/office/powerpoint/2010/main" val="3732988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9600" y="7651"/>
            <a:ext cx="10972800" cy="1243633"/>
          </a:xfrm>
          <a:prstGeom prst="rect">
            <a:avLst/>
          </a:prstGeom>
        </p:spPr>
        <p:txBody>
          <a:bodyPr vert="horz" lIns="91440" tIns="45720" rIns="91440" bIns="45720" rtlCol="0" anchor="ctr">
            <a:normAutofit/>
          </a:bodyPr>
          <a:lstStyle/>
          <a:p>
            <a:r>
              <a:rPr lang="da-DK" dirty="0"/>
              <a:t>KLIK FOR AT REDIGERE I MASTEREN</a:t>
            </a:r>
          </a:p>
        </p:txBody>
      </p:sp>
      <p:sp>
        <p:nvSpPr>
          <p:cNvPr id="3" name="Pladsholder til tekst 2"/>
          <p:cNvSpPr>
            <a:spLocks noGrp="1"/>
          </p:cNvSpPr>
          <p:nvPr>
            <p:ph type="body" idx="1"/>
          </p:nvPr>
        </p:nvSpPr>
        <p:spPr>
          <a:xfrm>
            <a:off x="609600" y="1600201"/>
            <a:ext cx="10972800" cy="4581659"/>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628818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l" defTabSz="457200" rtl="0" eaLnBrk="1" latinLnBrk="0" hangingPunct="1">
        <a:spcBef>
          <a:spcPct val="0"/>
        </a:spcBef>
        <a:buNone/>
        <a:defRPr lang="da-DK" sz="3200" b="1" kern="1200" cap="all" dirty="0" smtClean="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3082184"/>
            <a:ext cx="12192000" cy="2466718"/>
          </a:xfrm>
        </p:spPr>
        <p:txBody>
          <a:bodyPr/>
          <a:lstStyle/>
          <a:p>
            <a:r>
              <a:rPr lang="da-DK"/>
              <a:t>2020</a:t>
            </a:r>
            <a:br>
              <a:rPr lang="da-DK"/>
            </a:br>
            <a:br>
              <a:rPr lang="da-DK" sz="2000"/>
            </a:br>
            <a:r>
              <a:rPr lang="da-DK">
                <a:solidFill>
                  <a:schemeClr val="bg1">
                    <a:lumMod val="50000"/>
                  </a:schemeClr>
                </a:solidFill>
              </a:rPr>
              <a:t>Kvantitative studier</a:t>
            </a:r>
            <a:br>
              <a:rPr lang="da-DK"/>
            </a:br>
            <a:endParaRPr lang="da-DK" sz="2000"/>
          </a:p>
        </p:txBody>
      </p:sp>
      <p:sp>
        <p:nvSpPr>
          <p:cNvPr id="3" name="Undertitel 2"/>
          <p:cNvSpPr>
            <a:spLocks noGrp="1"/>
          </p:cNvSpPr>
          <p:nvPr>
            <p:ph type="subTitle" idx="1"/>
          </p:nvPr>
        </p:nvSpPr>
        <p:spPr>
          <a:xfrm>
            <a:off x="0" y="582993"/>
            <a:ext cx="12192000" cy="2466718"/>
          </a:xfrm>
        </p:spPr>
        <p:txBody>
          <a:bodyPr>
            <a:normAutofit/>
          </a:bodyPr>
          <a:lstStyle/>
          <a:p>
            <a:endParaRPr lang="da-DK" dirty="0"/>
          </a:p>
          <a:p>
            <a:r>
              <a:rPr lang="da-DK" dirty="0"/>
              <a:t>religiøsitet og </a:t>
            </a:r>
          </a:p>
          <a:p>
            <a:r>
              <a:rPr lang="da-DK" dirty="0"/>
              <a:t>forholdet til folkekirken</a:t>
            </a:r>
          </a:p>
        </p:txBody>
      </p:sp>
    </p:spTree>
    <p:extLst>
      <p:ext uri="{BB962C8B-B14F-4D97-AF65-F5344CB8AC3E}">
        <p14:creationId xmlns:p14="http://schemas.microsoft.com/office/powerpoint/2010/main" val="392669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8A07615-2BED-F746-BB4B-774857621696}"/>
              </a:ext>
            </a:extLst>
          </p:cNvPr>
          <p:cNvSpPr>
            <a:spLocks noGrp="1"/>
          </p:cNvSpPr>
          <p:nvPr>
            <p:ph type="title"/>
          </p:nvPr>
        </p:nvSpPr>
        <p:spPr/>
        <p:txBody>
          <a:bodyPr/>
          <a:lstStyle/>
          <a:p>
            <a:r>
              <a:rPr lang="da-DK"/>
              <a:t>Videreførelse af dåb </a:t>
            </a:r>
            <a:endParaRPr lang="da-DK" dirty="0"/>
          </a:p>
        </p:txBody>
      </p:sp>
      <p:pic>
        <p:nvPicPr>
          <p:cNvPr id="7" name="Pladsholder til indhold 6">
            <a:extLst>
              <a:ext uri="{FF2B5EF4-FFF2-40B4-BE49-F238E27FC236}">
                <a16:creationId xmlns:a16="http://schemas.microsoft.com/office/drawing/2014/main" id="{50EA0DF8-62B0-9648-A6EF-0BEB64C59ADB}"/>
              </a:ext>
            </a:extLst>
          </p:cNvPr>
          <p:cNvPicPr>
            <a:picLocks noGrp="1" noChangeAspect="1"/>
          </p:cNvPicPr>
          <p:nvPr>
            <p:ph idx="1"/>
          </p:nvPr>
        </p:nvPicPr>
        <p:blipFill>
          <a:blip r:embed="rId2"/>
          <a:srcRect/>
          <a:stretch/>
        </p:blipFill>
        <p:spPr>
          <a:xfrm>
            <a:off x="552449" y="1469518"/>
            <a:ext cx="10648415" cy="4537582"/>
          </a:xfrm>
        </p:spPr>
      </p:pic>
      <p:sp>
        <p:nvSpPr>
          <p:cNvPr id="3" name="Tekstfelt 2">
            <a:extLst>
              <a:ext uri="{FF2B5EF4-FFF2-40B4-BE49-F238E27FC236}">
                <a16:creationId xmlns:a16="http://schemas.microsoft.com/office/drawing/2014/main" id="{38527605-C2FA-41B0-A679-D4606A912499}"/>
              </a:ext>
            </a:extLst>
          </p:cNvPr>
          <p:cNvSpPr txBox="1"/>
          <p:nvPr/>
        </p:nvSpPr>
        <p:spPr>
          <a:xfrm>
            <a:off x="714374" y="4143375"/>
            <a:ext cx="10791826" cy="1384995"/>
          </a:xfrm>
          <a:prstGeom prst="rect">
            <a:avLst/>
          </a:prstGeom>
          <a:noFill/>
        </p:spPr>
        <p:txBody>
          <a:bodyPr wrap="square" rtlCol="0">
            <a:spAutoFit/>
          </a:bodyPr>
          <a:lstStyle/>
          <a:p>
            <a:pPr marL="285750" indent="-285750">
              <a:buFont typeface="Arial" panose="020B0604020202020204" pitchFamily="34" charset="0"/>
              <a:buChar char="•"/>
            </a:pPr>
            <a:r>
              <a:rPr lang="da-DK" sz="1400" dirty="0"/>
              <a:t>Generation </a:t>
            </a:r>
            <a:r>
              <a:rPr lang="da-DK" sz="1400" dirty="0" err="1"/>
              <a:t>millenium</a:t>
            </a:r>
            <a:r>
              <a:rPr lang="da-DK" sz="1400" dirty="0"/>
              <a:t> er i færd med at få børn og nogen har derfor børn, der endnu ikke er døbt</a:t>
            </a:r>
          </a:p>
          <a:p>
            <a:pPr marL="285750" indent="-285750">
              <a:buFont typeface="Arial" panose="020B0604020202020204" pitchFamily="34" charset="0"/>
              <a:buChar char="•"/>
            </a:pPr>
            <a:endParaRPr lang="da-DK" sz="1400" dirty="0"/>
          </a:p>
          <a:p>
            <a:pPr marL="285750" indent="-285750">
              <a:buFont typeface="Arial" panose="020B0604020202020204" pitchFamily="34" charset="0"/>
              <a:buChar char="•"/>
            </a:pPr>
            <a:r>
              <a:rPr lang="da-DK" sz="1400" dirty="0"/>
              <a:t>Andre undersøgelser viser at forældre i dag oftere overlader valget om dåb til børnene selv, hvilket skubber valget om dåb til konfirmationsalderen (fx Leth-Nissen og Trolle, 2015)</a:t>
            </a:r>
          </a:p>
          <a:p>
            <a:endParaRPr lang="da-DK" sz="1400" dirty="0"/>
          </a:p>
          <a:p>
            <a:pPr marL="285750" indent="-285750">
              <a:buFont typeface="Arial" panose="020B0604020202020204" pitchFamily="34" charset="0"/>
              <a:buChar char="•"/>
            </a:pPr>
            <a:r>
              <a:rPr lang="da-DK" sz="1400" dirty="0"/>
              <a:t>Tallet vil naturligt stige med alderen, da flere vil blive døbt gennem livet</a:t>
            </a:r>
          </a:p>
        </p:txBody>
      </p:sp>
    </p:spTree>
    <p:extLst>
      <p:ext uri="{BB962C8B-B14F-4D97-AF65-F5344CB8AC3E}">
        <p14:creationId xmlns:p14="http://schemas.microsoft.com/office/powerpoint/2010/main" val="245490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0" y="2846103"/>
            <a:ext cx="12192000" cy="3374010"/>
          </a:xfrm>
        </p:spPr>
        <p:txBody>
          <a:bodyPr/>
          <a:lstStyle/>
          <a:p>
            <a:r>
              <a:rPr lang="da-DK" dirty="0"/>
              <a:t>Det stabile Medlemskab</a:t>
            </a:r>
          </a:p>
        </p:txBody>
      </p:sp>
      <p:sp>
        <p:nvSpPr>
          <p:cNvPr id="5" name="Undertitel 4"/>
          <p:cNvSpPr>
            <a:spLocks noGrp="1"/>
          </p:cNvSpPr>
          <p:nvPr>
            <p:ph type="subTitle" idx="1"/>
          </p:nvPr>
        </p:nvSpPr>
        <p:spPr/>
        <p:txBody>
          <a:bodyPr>
            <a:normAutofit lnSpcReduction="10000"/>
          </a:bodyPr>
          <a:lstStyle/>
          <a:p>
            <a:r>
              <a:rPr lang="da-DK" dirty="0"/>
              <a:t>Forholdet til folkekirken</a:t>
            </a:r>
          </a:p>
        </p:txBody>
      </p:sp>
    </p:spTree>
    <p:extLst>
      <p:ext uri="{BB962C8B-B14F-4D97-AF65-F5344CB8AC3E}">
        <p14:creationId xmlns:p14="http://schemas.microsoft.com/office/powerpoint/2010/main" val="116450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Forskelle på Befolkning og medlemmer af folkekirken</a:t>
            </a:r>
          </a:p>
        </p:txBody>
      </p:sp>
      <p:sp>
        <p:nvSpPr>
          <p:cNvPr id="3" name="Pladsholder til indhold 2"/>
          <p:cNvSpPr>
            <a:spLocks noGrp="1"/>
          </p:cNvSpPr>
          <p:nvPr>
            <p:ph idx="1"/>
          </p:nvPr>
        </p:nvSpPr>
        <p:spPr/>
        <p:txBody>
          <a:bodyPr>
            <a:normAutofit/>
          </a:bodyPr>
          <a:lstStyle/>
          <a:p>
            <a:pPr marL="0" indent="0">
              <a:buNone/>
            </a:pPr>
            <a:r>
              <a:rPr lang="da-DK" dirty="0"/>
              <a:t>Folkekirkens medlemmer sammenlignet med hele befolkningen:</a:t>
            </a:r>
          </a:p>
          <a:p>
            <a:r>
              <a:rPr lang="da-DK" dirty="0"/>
              <a:t>Lidt flere kvinder end mænd er medlemmer (4 procentpoint)</a:t>
            </a:r>
          </a:p>
          <a:p>
            <a:r>
              <a:rPr lang="da-DK" dirty="0"/>
              <a:t>Jo højere alder, des større medlemskab af folkekirken  </a:t>
            </a:r>
          </a:p>
          <a:p>
            <a:r>
              <a:rPr lang="da-DK" dirty="0"/>
              <a:t>Jo højere uddannelsesniveau, des større medlemskab af folkekirken </a:t>
            </a:r>
          </a:p>
          <a:p>
            <a:r>
              <a:rPr lang="da-DK" dirty="0"/>
              <a:t>Flere med dansk herkomst: 98 % af medlemmer mod 86 % i befolkningen </a:t>
            </a:r>
          </a:p>
          <a:p>
            <a:endParaRPr lang="da-DK" dirty="0"/>
          </a:p>
        </p:txBody>
      </p:sp>
    </p:spTree>
    <p:extLst>
      <p:ext uri="{BB962C8B-B14F-4D97-AF65-F5344CB8AC3E}">
        <p14:creationId xmlns:p14="http://schemas.microsoft.com/office/powerpoint/2010/main" val="420936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a-DK" dirty="0"/>
              <a:t>Hvorfor medlem af folkekirken?</a:t>
            </a:r>
          </a:p>
        </p:txBody>
      </p:sp>
      <p:sp>
        <p:nvSpPr>
          <p:cNvPr id="5" name="Undertitel 4"/>
          <p:cNvSpPr>
            <a:spLocks noGrp="1"/>
          </p:cNvSpPr>
          <p:nvPr>
            <p:ph type="subTitle" idx="1"/>
          </p:nvPr>
        </p:nvSpPr>
        <p:spPr/>
        <p:txBody>
          <a:bodyPr>
            <a:normAutofit lnSpcReduction="10000"/>
          </a:bodyPr>
          <a:lstStyle/>
          <a:p>
            <a:endParaRPr lang="da-DK"/>
          </a:p>
        </p:txBody>
      </p:sp>
    </p:spTree>
    <p:extLst>
      <p:ext uri="{BB962C8B-B14F-4D97-AF65-F5344CB8AC3E}">
        <p14:creationId xmlns:p14="http://schemas.microsoft.com/office/powerpoint/2010/main" val="35753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Hvorfor medlem af folkekirken? </a:t>
            </a:r>
            <a:br>
              <a:rPr lang="da-DK" dirty="0"/>
            </a:br>
            <a:r>
              <a:rPr lang="da-DK" sz="2000" dirty="0"/>
              <a:t>2 min. + 2 min. med sidemand</a:t>
            </a:r>
          </a:p>
        </p:txBody>
      </p:sp>
      <p:sp>
        <p:nvSpPr>
          <p:cNvPr id="3" name="Pladsholder til indhold 2"/>
          <p:cNvSpPr>
            <a:spLocks noGrp="1"/>
          </p:cNvSpPr>
          <p:nvPr>
            <p:ph idx="1"/>
          </p:nvPr>
        </p:nvSpPr>
        <p:spPr>
          <a:xfrm>
            <a:off x="609600" y="1600201"/>
            <a:ext cx="7010400" cy="4025899"/>
          </a:xfrm>
        </p:spPr>
        <p:txBody>
          <a:bodyPr>
            <a:noAutofit/>
          </a:bodyPr>
          <a:lstStyle/>
          <a:p>
            <a:pPr marL="0" indent="0">
              <a:lnSpc>
                <a:spcPct val="120000"/>
              </a:lnSpc>
              <a:spcBef>
                <a:spcPts val="600"/>
              </a:spcBef>
              <a:buNone/>
            </a:pPr>
            <a:r>
              <a:rPr lang="da-DK" sz="1800" dirty="0"/>
              <a:t> </a:t>
            </a:r>
            <a:endParaRPr lang="da-DK" sz="800" dirty="0"/>
          </a:p>
        </p:txBody>
      </p:sp>
      <p:sp>
        <p:nvSpPr>
          <p:cNvPr id="9" name="Tekstfelt 8"/>
          <p:cNvSpPr txBox="1"/>
          <p:nvPr/>
        </p:nvSpPr>
        <p:spPr>
          <a:xfrm>
            <a:off x="781050" y="1701800"/>
            <a:ext cx="6727226" cy="4185761"/>
          </a:xfrm>
          <a:prstGeom prst="rect">
            <a:avLst/>
          </a:prstGeom>
          <a:noFill/>
        </p:spPr>
        <p:txBody>
          <a:bodyPr wrap="none" rtlCol="0">
            <a:spAutoFit/>
          </a:bodyPr>
          <a:lstStyle/>
          <a:p>
            <a:pPr>
              <a:spcBef>
                <a:spcPts val="600"/>
              </a:spcBef>
            </a:pPr>
            <a:r>
              <a:rPr lang="da-DK" dirty="0"/>
              <a:t>Jeg har ikke tænkt så meget over mit medlemskab </a:t>
            </a:r>
          </a:p>
          <a:p>
            <a:pPr>
              <a:spcBef>
                <a:spcPts val="600"/>
              </a:spcBef>
            </a:pPr>
            <a:r>
              <a:rPr lang="da-DK" dirty="0"/>
              <a:t>Kirken gør noget godt for de svage i samfundet </a:t>
            </a:r>
          </a:p>
          <a:p>
            <a:pPr>
              <a:spcBef>
                <a:spcPts val="600"/>
              </a:spcBef>
            </a:pPr>
            <a:r>
              <a:rPr lang="da-DK" dirty="0"/>
              <a:t>Jeg er medlem af folkekirken, fordi mine forældre fik mig døbt </a:t>
            </a:r>
          </a:p>
          <a:p>
            <a:pPr>
              <a:spcBef>
                <a:spcPts val="600"/>
              </a:spcBef>
            </a:pPr>
            <a:r>
              <a:rPr lang="da-DK" dirty="0"/>
              <a:t>Jeg synes ikke, at der er noget godt alternativ til folkekirken </a:t>
            </a:r>
          </a:p>
          <a:p>
            <a:pPr>
              <a:spcBef>
                <a:spcPts val="600"/>
              </a:spcBef>
            </a:pPr>
            <a:r>
              <a:rPr lang="da-DK" dirty="0"/>
              <a:t>Jeg vil gerne bevare de historiske kirkebygninger </a:t>
            </a:r>
          </a:p>
          <a:p>
            <a:pPr>
              <a:spcBef>
                <a:spcPts val="600"/>
              </a:spcBef>
            </a:pPr>
            <a:r>
              <a:rPr lang="da-DK" dirty="0"/>
              <a:t>Jeg har bare ikke fået meldt mig ud </a:t>
            </a:r>
          </a:p>
          <a:p>
            <a:pPr>
              <a:spcBef>
                <a:spcPts val="600"/>
              </a:spcBef>
            </a:pPr>
            <a:r>
              <a:rPr lang="da-DK" dirty="0"/>
              <a:t>Som dansk statsborger er det naturligt at være medlem af folkekirken </a:t>
            </a:r>
          </a:p>
          <a:p>
            <a:pPr>
              <a:spcBef>
                <a:spcPts val="600"/>
              </a:spcBef>
            </a:pPr>
            <a:r>
              <a:rPr lang="da-DK" dirty="0"/>
              <a:t>Jeg vil have ret til at benytte mig af kirkens tilbud, hvis jeg ønsker det </a:t>
            </a:r>
          </a:p>
          <a:p>
            <a:pPr>
              <a:spcBef>
                <a:spcPts val="600"/>
              </a:spcBef>
            </a:pPr>
            <a:r>
              <a:rPr lang="da-DK" dirty="0"/>
              <a:t>Jeg vil støtte op om den kristne kulturarv </a:t>
            </a:r>
          </a:p>
          <a:p>
            <a:pPr>
              <a:spcBef>
                <a:spcPts val="600"/>
              </a:spcBef>
            </a:pPr>
            <a:r>
              <a:rPr lang="da-DK" dirty="0"/>
              <a:t>Jeg har en kristen tro </a:t>
            </a:r>
          </a:p>
          <a:p>
            <a:pPr fontAlgn="ctr">
              <a:spcBef>
                <a:spcPts val="600"/>
              </a:spcBef>
            </a:pPr>
            <a:r>
              <a:rPr lang="da-DK" dirty="0"/>
              <a:t>Andet</a:t>
            </a:r>
          </a:p>
          <a:p>
            <a:endParaRPr lang="da-DK" dirty="0"/>
          </a:p>
        </p:txBody>
      </p:sp>
    </p:spTree>
    <p:extLst>
      <p:ext uri="{BB962C8B-B14F-4D97-AF65-F5344CB8AC3E}">
        <p14:creationId xmlns:p14="http://schemas.microsoft.com/office/powerpoint/2010/main" val="183285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 fire kollektive identiteter </a:t>
            </a:r>
          </a:p>
        </p:txBody>
      </p:sp>
      <p:pic>
        <p:nvPicPr>
          <p:cNvPr id="12" name="Pladsholder til indhold 6">
            <a:extLst>
              <a:ext uri="{FF2B5EF4-FFF2-40B4-BE49-F238E27FC236}">
                <a16:creationId xmlns:a16="http://schemas.microsoft.com/office/drawing/2014/main" id="{B668E77D-77A7-41E0-BC4E-A6F67951FCCD}"/>
              </a:ext>
            </a:extLst>
          </p:cNvPr>
          <p:cNvPicPr>
            <a:picLocks noGrp="1" noChangeAspect="1"/>
          </p:cNvPicPr>
          <p:nvPr>
            <p:ph idx="1"/>
          </p:nvPr>
        </p:nvPicPr>
        <p:blipFill rotWithShape="1">
          <a:blip r:embed="rId3"/>
          <a:srcRect l="14088" t="6649" r="16909" b="14422"/>
          <a:stretch/>
        </p:blipFill>
        <p:spPr>
          <a:xfrm>
            <a:off x="2303173" y="1389647"/>
            <a:ext cx="7585654" cy="4894220"/>
          </a:xfrm>
        </p:spPr>
      </p:pic>
    </p:spTree>
    <p:extLst>
      <p:ext uri="{BB962C8B-B14F-4D97-AF65-F5344CB8AC3E}">
        <p14:creationId xmlns:p14="http://schemas.microsoft.com/office/powerpoint/2010/main" val="340857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Stabilt </a:t>
            </a:r>
            <a:r>
              <a:rPr lang="da-DK" dirty="0"/>
              <a:t>kollektivt medlemskab</a:t>
            </a:r>
          </a:p>
        </p:txBody>
      </p:sp>
      <p:sp>
        <p:nvSpPr>
          <p:cNvPr id="3" name="Pladsholder til indhold 2"/>
          <p:cNvSpPr>
            <a:spLocks noGrp="1"/>
          </p:cNvSpPr>
          <p:nvPr>
            <p:ph idx="1"/>
          </p:nvPr>
        </p:nvSpPr>
        <p:spPr>
          <a:xfrm>
            <a:off x="609600" y="1361845"/>
            <a:ext cx="10972800" cy="5059737"/>
          </a:xfrm>
        </p:spPr>
        <p:txBody>
          <a:bodyPr>
            <a:normAutofit/>
          </a:bodyPr>
          <a:lstStyle/>
          <a:p>
            <a:pPr marL="0" indent="0">
              <a:buNone/>
            </a:pPr>
            <a:r>
              <a:rPr lang="da-DK" dirty="0">
                <a:sym typeface="Wingdings" panose="05000000000000000000" pitchFamily="2" charset="2"/>
              </a:rPr>
              <a:t>D</a:t>
            </a:r>
            <a:r>
              <a:rPr lang="da-DK" dirty="0"/>
              <a:t>en primære forklaringsfaktor bag stabilt medlemskab:</a:t>
            </a:r>
          </a:p>
          <a:p>
            <a:r>
              <a:rPr lang="da-DK" dirty="0"/>
              <a:t>Medlemskabet får mening i kraft af de sociale sammenhænge, hvor folkekirken møder individet som del af kollektive identiteter, fx skolegang, foreningsliv og familiefester</a:t>
            </a:r>
          </a:p>
          <a:p>
            <a:r>
              <a:rPr lang="da-DK" dirty="0"/>
              <a:t>Folkekirken som en kristen og historisk institution udvider folkekirkemedlemskabet med et nationalt perspektiv og støtte til den kristne kulturarv i Danmark </a:t>
            </a:r>
          </a:p>
          <a:p>
            <a:r>
              <a:rPr lang="da-DK" dirty="0"/>
              <a:t>Det lidt mindre intensive medlemskab er det normale kristendomsforhold blandt medlemmer i de nordiske majoritetskirker</a:t>
            </a:r>
          </a:p>
          <a:p>
            <a:pPr marL="0" indent="0">
              <a:buNone/>
            </a:pPr>
            <a:endParaRPr lang="da-DK" dirty="0"/>
          </a:p>
        </p:txBody>
      </p:sp>
    </p:spTree>
    <p:extLst>
      <p:ext uri="{BB962C8B-B14F-4D97-AF65-F5344CB8AC3E}">
        <p14:creationId xmlns:p14="http://schemas.microsoft.com/office/powerpoint/2010/main" val="188490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Tro og medlemskab</a:t>
            </a:r>
          </a:p>
        </p:txBody>
      </p:sp>
      <p:sp>
        <p:nvSpPr>
          <p:cNvPr id="3" name="Pladsholder til indhold 2"/>
          <p:cNvSpPr>
            <a:spLocks noGrp="1"/>
          </p:cNvSpPr>
          <p:nvPr>
            <p:ph idx="1"/>
          </p:nvPr>
        </p:nvSpPr>
        <p:spPr/>
        <p:txBody>
          <a:bodyPr/>
          <a:lstStyle/>
          <a:p>
            <a:r>
              <a:rPr lang="da-DK" dirty="0"/>
              <a:t>Kristen tro spiller en rolle for 43% af medlemsgruppen</a:t>
            </a:r>
          </a:p>
          <a:p>
            <a:r>
              <a:rPr lang="da-DK" dirty="0"/>
              <a:t>Personer, der oplever, at religion var vigtig i barndommen, har også et stærkere tilhørsforhold til folkekirken i dag </a:t>
            </a:r>
          </a:p>
          <a:p>
            <a:r>
              <a:rPr lang="da-DK" dirty="0"/>
              <a:t>Danskerne vælger selv deres religiøse indhold inden for medlemskabets formelle ramme (Nielsen 2009, 67). </a:t>
            </a:r>
          </a:p>
          <a:p>
            <a:pPr marL="0" indent="0">
              <a:buNone/>
            </a:pPr>
            <a:endParaRPr lang="da-DK" dirty="0"/>
          </a:p>
        </p:txBody>
      </p:sp>
    </p:spTree>
    <p:extLst>
      <p:ext uri="{BB962C8B-B14F-4D97-AF65-F5344CB8AC3E}">
        <p14:creationId xmlns:p14="http://schemas.microsoft.com/office/powerpoint/2010/main" val="32905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02611C-99A7-4A0C-8C94-0C03DACC2166}"/>
              </a:ext>
            </a:extLst>
          </p:cNvPr>
          <p:cNvSpPr>
            <a:spLocks noGrp="1"/>
          </p:cNvSpPr>
          <p:nvPr>
            <p:ph type="title"/>
          </p:nvPr>
        </p:nvSpPr>
        <p:spPr/>
        <p:txBody>
          <a:bodyPr/>
          <a:lstStyle/>
          <a:p>
            <a:r>
              <a:rPr lang="da-DK"/>
              <a:t>Årsager til medlemskab i vores sogn</a:t>
            </a:r>
          </a:p>
        </p:txBody>
      </p:sp>
      <p:sp>
        <p:nvSpPr>
          <p:cNvPr id="3" name="Pladsholder til indhold 2">
            <a:extLst>
              <a:ext uri="{FF2B5EF4-FFF2-40B4-BE49-F238E27FC236}">
                <a16:creationId xmlns:a16="http://schemas.microsoft.com/office/drawing/2014/main" id="{3A5A0CB6-9BCF-4DD8-A15B-06E9917FF224}"/>
              </a:ext>
            </a:extLst>
          </p:cNvPr>
          <p:cNvSpPr>
            <a:spLocks noGrp="1"/>
          </p:cNvSpPr>
          <p:nvPr>
            <p:ph idx="1"/>
          </p:nvPr>
        </p:nvSpPr>
        <p:spPr/>
        <p:txBody>
          <a:bodyPr/>
          <a:lstStyle/>
          <a:p>
            <a:r>
              <a:rPr lang="da-DK"/>
              <a:t>Hvilke forskellige årsager til medlemskab er der i vores sogn og menighedsrådet?</a:t>
            </a:r>
          </a:p>
          <a:p>
            <a:r>
              <a:rPr lang="da-DK"/>
              <a:t>Hvordan kan vi bruge den viden i vores videre arbejde i menighedsrådet?</a:t>
            </a:r>
          </a:p>
        </p:txBody>
      </p:sp>
    </p:spTree>
    <p:extLst>
      <p:ext uri="{BB962C8B-B14F-4D97-AF65-F5344CB8AC3E}">
        <p14:creationId xmlns:p14="http://schemas.microsoft.com/office/powerpoint/2010/main" val="115107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Brug af folkekirken</a:t>
            </a:r>
          </a:p>
        </p:txBody>
      </p:sp>
      <p:sp>
        <p:nvSpPr>
          <p:cNvPr id="3" name="Undertitel 2"/>
          <p:cNvSpPr>
            <a:spLocks noGrp="1"/>
          </p:cNvSpPr>
          <p:nvPr>
            <p:ph type="subTitle" idx="1"/>
          </p:nvPr>
        </p:nvSpPr>
        <p:spPr/>
        <p:txBody>
          <a:bodyPr>
            <a:normAutofit lnSpcReduction="10000"/>
          </a:bodyPr>
          <a:lstStyle/>
          <a:p>
            <a:endParaRPr lang="da-DK"/>
          </a:p>
        </p:txBody>
      </p:sp>
    </p:spTree>
    <p:extLst>
      <p:ext uri="{BB962C8B-B14F-4D97-AF65-F5344CB8AC3E}">
        <p14:creationId xmlns:p14="http://schemas.microsoft.com/office/powerpoint/2010/main" val="268589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94E343-3AAC-441D-BD0C-E835593CCA7C}"/>
              </a:ext>
            </a:extLst>
          </p:cNvPr>
          <p:cNvSpPr>
            <a:spLocks noGrp="1"/>
          </p:cNvSpPr>
          <p:nvPr>
            <p:ph type="title"/>
          </p:nvPr>
        </p:nvSpPr>
        <p:spPr/>
        <p:txBody>
          <a:bodyPr/>
          <a:lstStyle/>
          <a:p>
            <a:r>
              <a:rPr lang="da-DK" dirty="0"/>
              <a:t>Formål</a:t>
            </a:r>
          </a:p>
        </p:txBody>
      </p:sp>
      <p:sp>
        <p:nvSpPr>
          <p:cNvPr id="3" name="Pladsholder til indhold 2">
            <a:extLst>
              <a:ext uri="{FF2B5EF4-FFF2-40B4-BE49-F238E27FC236}">
                <a16:creationId xmlns:a16="http://schemas.microsoft.com/office/drawing/2014/main" id="{CD9294ED-E723-45E8-B350-DCEF45B6B6AF}"/>
              </a:ext>
            </a:extLst>
          </p:cNvPr>
          <p:cNvSpPr>
            <a:spLocks noGrp="1"/>
          </p:cNvSpPr>
          <p:nvPr>
            <p:ph idx="1"/>
          </p:nvPr>
        </p:nvSpPr>
        <p:spPr>
          <a:xfrm>
            <a:off x="609600" y="1464734"/>
            <a:ext cx="10972800" cy="4581659"/>
          </a:xfrm>
        </p:spPr>
        <p:txBody>
          <a:bodyPr/>
          <a:lstStyle/>
          <a:p>
            <a:pPr marL="0" indent="0">
              <a:lnSpc>
                <a:spcPct val="107000"/>
              </a:lnSpc>
              <a:spcAft>
                <a:spcPts val="800"/>
              </a:spcAft>
              <a:buNone/>
            </a:pPr>
            <a:r>
              <a:rPr lang="da-DK" dirty="0"/>
              <a:t>Når I går herfra, har I fået viden om: </a:t>
            </a:r>
          </a:p>
          <a:p>
            <a:pPr marL="342900" lvl="0" indent="-342900">
              <a:lnSpc>
                <a:spcPct val="107000"/>
              </a:lnSpc>
              <a:buFont typeface="Symbol" panose="05050102010706020507" pitchFamily="18" charset="2"/>
              <a:buChar char=""/>
            </a:pPr>
            <a:r>
              <a:rPr lang="da-DK" dirty="0"/>
              <a:t>Traditionsbrud og nye befolkningsgrupper</a:t>
            </a:r>
          </a:p>
          <a:p>
            <a:pPr marL="342900" lvl="0" indent="-342900">
              <a:lnSpc>
                <a:spcPct val="107000"/>
              </a:lnSpc>
              <a:buFont typeface="Symbol" panose="05050102010706020507" pitchFamily="18" charset="2"/>
              <a:buChar char=""/>
            </a:pPr>
            <a:r>
              <a:rPr lang="da-DK" dirty="0"/>
              <a:t>Det stabile medlemskab</a:t>
            </a:r>
          </a:p>
          <a:p>
            <a:pPr marL="342900" lvl="0" indent="-342900">
              <a:lnSpc>
                <a:spcPct val="107000"/>
              </a:lnSpc>
              <a:buFont typeface="Symbol" panose="05050102010706020507" pitchFamily="18" charset="2"/>
              <a:buChar char=""/>
            </a:pPr>
            <a:r>
              <a:rPr lang="da-DK"/>
              <a:t>Hvorfor medlemmerne er medlem </a:t>
            </a:r>
            <a:r>
              <a:rPr lang="da-DK" dirty="0"/>
              <a:t>af folkekirken </a:t>
            </a:r>
          </a:p>
          <a:p>
            <a:pPr marL="342900" lvl="0" indent="-342900">
              <a:lnSpc>
                <a:spcPct val="107000"/>
              </a:lnSpc>
              <a:buFont typeface="Symbol" panose="05050102010706020507" pitchFamily="18" charset="2"/>
              <a:buChar char=""/>
            </a:pPr>
            <a:r>
              <a:rPr lang="da-DK" dirty="0"/>
              <a:t>Brug af folkekirken</a:t>
            </a:r>
          </a:p>
          <a:p>
            <a:pPr marL="342900" lvl="0" indent="-342900">
              <a:lnSpc>
                <a:spcPct val="107000"/>
              </a:lnSpc>
              <a:spcAft>
                <a:spcPts val="800"/>
              </a:spcAft>
              <a:buFont typeface="Symbol" panose="05050102010706020507" pitchFamily="18" charset="2"/>
              <a:buChar char=""/>
            </a:pPr>
            <a:r>
              <a:rPr lang="da-DK" dirty="0"/>
              <a:t>Holdninger og forventninger til folkekirken</a:t>
            </a:r>
          </a:p>
          <a:p>
            <a:pPr marL="0" lvl="0" indent="0">
              <a:lnSpc>
                <a:spcPct val="107000"/>
              </a:lnSpc>
              <a:spcAft>
                <a:spcPts val="800"/>
              </a:spcAft>
              <a:buNone/>
            </a:pPr>
            <a:r>
              <a:rPr lang="da-DK"/>
              <a:t>Desuden har I prøvet </a:t>
            </a:r>
            <a:r>
              <a:rPr lang="da-DK" dirty="0"/>
              <a:t>at svare på nogle af undersøgelsens spørgsmål og fået redskaber til dialog </a:t>
            </a:r>
            <a:r>
              <a:rPr lang="da-DK"/>
              <a:t>i menighedsrådet</a:t>
            </a:r>
            <a:r>
              <a:rPr lang="da-DK" sz="1800">
                <a:latin typeface="Calibri" panose="020F0502020204030204" pitchFamily="34" charset="0"/>
                <a:cs typeface="Times New Roman" panose="02020603050405020304" pitchFamily="18" charset="0"/>
              </a:rPr>
              <a:t>.</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Tree>
    <p:extLst>
      <p:ext uri="{BB962C8B-B14F-4D97-AF65-F5344CB8AC3E}">
        <p14:creationId xmlns:p14="http://schemas.microsoft.com/office/powerpoint/2010/main" val="345658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Brug af folkekirken</a:t>
            </a:r>
            <a:br>
              <a:rPr lang="da-DK" dirty="0"/>
            </a:br>
            <a:r>
              <a:rPr lang="da-DK" sz="1800" dirty="0"/>
              <a:t>2 min. + 2. min. med sidemand</a:t>
            </a:r>
            <a:endParaRPr lang="da-DK" dirty="0"/>
          </a:p>
        </p:txBody>
      </p:sp>
      <p:sp>
        <p:nvSpPr>
          <p:cNvPr id="3" name="Pladsholder til indhold 2"/>
          <p:cNvSpPr>
            <a:spLocks noGrp="1"/>
          </p:cNvSpPr>
          <p:nvPr>
            <p:ph idx="1"/>
          </p:nvPr>
        </p:nvSpPr>
        <p:spPr>
          <a:xfrm>
            <a:off x="609600" y="1485901"/>
            <a:ext cx="10972800" cy="4695960"/>
          </a:xfrm>
        </p:spPr>
        <p:txBody>
          <a:bodyPr>
            <a:noAutofit/>
          </a:bodyPr>
          <a:lstStyle/>
          <a:p>
            <a:pPr marL="0" indent="0" fontAlgn="base">
              <a:buNone/>
            </a:pPr>
            <a:r>
              <a:rPr lang="da-DK" sz="1800" b="1" dirty="0"/>
              <a:t>Har du været i kontakt med folkekirken de sidste 12 måneder i forbindelse med… </a:t>
            </a:r>
            <a:endParaRPr lang="da-DK" sz="1800" dirty="0"/>
          </a:p>
          <a:p>
            <a:pPr marL="0" indent="0" fontAlgn="base">
              <a:buNone/>
            </a:pPr>
            <a:r>
              <a:rPr lang="da-DK" sz="1800" dirty="0"/>
              <a:t>… aktiviteter for børn, unge eller ældre </a:t>
            </a:r>
          </a:p>
          <a:p>
            <a:pPr marL="0" indent="0" fontAlgn="base">
              <a:buNone/>
            </a:pPr>
            <a:r>
              <a:rPr lang="da-DK" sz="1800" dirty="0"/>
              <a:t>… besøg på kirkegården ud over til begravelse </a:t>
            </a:r>
          </a:p>
          <a:p>
            <a:pPr marL="0" indent="0" fontAlgn="base">
              <a:buNone/>
            </a:pPr>
            <a:r>
              <a:rPr lang="da-DK" sz="1800" dirty="0"/>
              <a:t>… personlig samtale med præst eller anden medarbejder ved kirken </a:t>
            </a:r>
          </a:p>
          <a:p>
            <a:pPr marL="0" indent="0" fontAlgn="base">
              <a:buNone/>
            </a:pPr>
            <a:r>
              <a:rPr lang="da-DK" sz="1800" dirty="0"/>
              <a:t>… koncerter, foredrag eller andre kulturelle arrangementer </a:t>
            </a:r>
          </a:p>
          <a:p>
            <a:pPr marL="0" indent="0" fontAlgn="base">
              <a:buNone/>
            </a:pPr>
            <a:r>
              <a:rPr lang="da-DK" sz="1800" dirty="0"/>
              <a:t>… søndagsgudstjeneste </a:t>
            </a:r>
          </a:p>
          <a:p>
            <a:pPr marL="0" indent="0" fontAlgn="base">
              <a:buNone/>
            </a:pPr>
            <a:r>
              <a:rPr lang="da-DK" sz="1800" dirty="0"/>
              <a:t>… besøg i kirken for en stille stund, som er uden for gudstjeneste eller koncert </a:t>
            </a:r>
          </a:p>
          <a:p>
            <a:pPr marL="0" indent="0" fontAlgn="base">
              <a:buNone/>
            </a:pPr>
            <a:r>
              <a:rPr lang="da-DK" sz="1800" dirty="0"/>
              <a:t>… dåb, konfirmation, bryllup, begravelse </a:t>
            </a:r>
          </a:p>
          <a:p>
            <a:pPr marL="0" indent="0" fontAlgn="base">
              <a:buNone/>
            </a:pPr>
            <a:r>
              <a:rPr lang="da-DK" sz="1800" dirty="0"/>
              <a:t>… frivilligt kirkeligt arbejde </a:t>
            </a:r>
          </a:p>
          <a:p>
            <a:pPr marL="0" indent="0" fontAlgn="base">
              <a:buNone/>
            </a:pPr>
            <a:r>
              <a:rPr lang="da-DK" sz="1800" dirty="0"/>
              <a:t>… andre gudstjenesteformer f.eks. natkirke, meditationsgudstjeneste eller særgudstjenester </a:t>
            </a:r>
          </a:p>
          <a:p>
            <a:pPr marL="0" indent="0" fontAlgn="base">
              <a:buNone/>
            </a:pPr>
            <a:r>
              <a:rPr lang="da-DK" sz="1800" dirty="0"/>
              <a:t>… kor i kirken, voksen-, ungdoms- og/eller børnekor </a:t>
            </a:r>
          </a:p>
          <a:p>
            <a:pPr marL="0" indent="0" fontAlgn="base">
              <a:buNone/>
            </a:pPr>
            <a:r>
              <a:rPr lang="da-DK" sz="1800" dirty="0"/>
              <a:t>… andet </a:t>
            </a:r>
          </a:p>
          <a:p>
            <a:pPr marL="0" indent="0" fontAlgn="base">
              <a:buNone/>
            </a:pPr>
            <a:r>
              <a:rPr lang="da-DK" sz="1800" dirty="0"/>
              <a:t>Har ikke været i kontakt med folkekirken de sidste 12 måneder </a:t>
            </a:r>
          </a:p>
        </p:txBody>
      </p:sp>
    </p:spTree>
    <p:extLst>
      <p:ext uri="{BB962C8B-B14F-4D97-AF65-F5344CB8AC3E}">
        <p14:creationId xmlns:p14="http://schemas.microsoft.com/office/powerpoint/2010/main" val="378389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Brug af folkekirken (hele BEFOLKNINGEN)</a:t>
            </a:r>
            <a:endParaRPr lang="da-DK" sz="2000" dirty="0"/>
          </a:p>
        </p:txBody>
      </p:sp>
      <p:pic>
        <p:nvPicPr>
          <p:cNvPr id="4" name="Pladsholder til indhold 6">
            <a:extLst>
              <a:ext uri="{FF2B5EF4-FFF2-40B4-BE49-F238E27FC236}">
                <a16:creationId xmlns:a16="http://schemas.microsoft.com/office/drawing/2014/main" id="{52541413-D83D-4518-A1F2-8518BDC039F9}"/>
              </a:ext>
            </a:extLst>
          </p:cNvPr>
          <p:cNvPicPr>
            <a:picLocks noChangeAspect="1"/>
          </p:cNvPicPr>
          <p:nvPr/>
        </p:nvPicPr>
        <p:blipFill>
          <a:blip r:embed="rId2"/>
          <a:srcRect/>
          <a:stretch/>
        </p:blipFill>
        <p:spPr>
          <a:xfrm>
            <a:off x="609601" y="1264669"/>
            <a:ext cx="12563474" cy="5353642"/>
          </a:xfrm>
          <a:prstGeom prst="rect">
            <a:avLst/>
          </a:prstGeom>
        </p:spPr>
      </p:pic>
    </p:spTree>
    <p:extLst>
      <p:ext uri="{BB962C8B-B14F-4D97-AF65-F5344CB8AC3E}">
        <p14:creationId xmlns:p14="http://schemas.microsoft.com/office/powerpoint/2010/main" val="244298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Brug af folkekirken</a:t>
            </a:r>
          </a:p>
        </p:txBody>
      </p:sp>
      <p:sp>
        <p:nvSpPr>
          <p:cNvPr id="3" name="Pladsholder til indhold 2"/>
          <p:cNvSpPr>
            <a:spLocks noGrp="1"/>
          </p:cNvSpPr>
          <p:nvPr>
            <p:ph idx="1"/>
          </p:nvPr>
        </p:nvSpPr>
        <p:spPr/>
        <p:txBody>
          <a:bodyPr>
            <a:normAutofit fontScale="70000" lnSpcReduction="20000"/>
          </a:bodyPr>
          <a:lstStyle/>
          <a:p>
            <a:pPr lvl="0"/>
            <a:r>
              <a:rPr lang="da-DK" dirty="0"/>
              <a:t>77 % af befolkningen har uanset medlemskab haft kontakt til folkekirken (12 mdr.).</a:t>
            </a:r>
          </a:p>
          <a:p>
            <a:pPr marL="720725" lvl="1" indent="-320675">
              <a:buFont typeface="Wingdings" panose="05000000000000000000" pitchFamily="2" charset="2"/>
              <a:buChar char="Ø"/>
            </a:pPr>
            <a:r>
              <a:rPr lang="da-DK" dirty="0"/>
              <a:t>Dåb, konfirmation, bryllup, begravelse (56 %)</a:t>
            </a:r>
          </a:p>
          <a:p>
            <a:pPr marL="720725" lvl="1" indent="-320675">
              <a:buFont typeface="Wingdings" panose="05000000000000000000" pitchFamily="2" charset="2"/>
              <a:buChar char="Ø"/>
            </a:pPr>
            <a:r>
              <a:rPr lang="da-DK" dirty="0"/>
              <a:t>Besøg på kirkegården ud over til begravelse (43 %)</a:t>
            </a:r>
          </a:p>
          <a:p>
            <a:pPr marL="720725" lvl="1" indent="-320675">
              <a:buFont typeface="Wingdings" panose="05000000000000000000" pitchFamily="2" charset="2"/>
              <a:buChar char="Ø"/>
            </a:pPr>
            <a:r>
              <a:rPr lang="da-DK" dirty="0"/>
              <a:t>Koncerter, foredrag eller andre kulturelle arrangementer (22 %)</a:t>
            </a:r>
          </a:p>
          <a:p>
            <a:pPr marL="400050" lvl="1" indent="0">
              <a:buNone/>
            </a:pPr>
            <a:endParaRPr lang="da-DK" dirty="0"/>
          </a:p>
          <a:p>
            <a:pPr lvl="0"/>
            <a:r>
              <a:rPr lang="da-DK" dirty="0"/>
              <a:t>Kvinder og ældre borgere har den største kontaktflade til folkekirken.</a:t>
            </a:r>
          </a:p>
          <a:p>
            <a:pPr lvl="0"/>
            <a:endParaRPr lang="da-DK" dirty="0"/>
          </a:p>
          <a:p>
            <a:r>
              <a:rPr lang="da-DK" dirty="0"/>
              <a:t>Folkekirkemedlemmers kontakt med kirken er stigende med uddannelsesniveau. </a:t>
            </a:r>
          </a:p>
          <a:p>
            <a:endParaRPr lang="da-DK" dirty="0"/>
          </a:p>
          <a:p>
            <a:r>
              <a:rPr lang="da-DK" dirty="0"/>
              <a:t>Urbanisering kun lille betydning for medlemmernes brug af folkekirken. </a:t>
            </a:r>
          </a:p>
          <a:p>
            <a:endParaRPr lang="da-DK" dirty="0"/>
          </a:p>
          <a:p>
            <a:r>
              <a:rPr lang="da-DK" dirty="0"/>
              <a:t>Dog lidt større tilslutning i tyndtbefolkede områder til aktiviteterne: </a:t>
            </a:r>
          </a:p>
          <a:p>
            <a:pPr lvl="1">
              <a:buFont typeface="Wingdings" panose="05000000000000000000" pitchFamily="2" charset="2"/>
              <a:buChar char="Ø"/>
            </a:pPr>
            <a:r>
              <a:rPr lang="da-DK" dirty="0"/>
              <a:t>Besøg på kirkegården</a:t>
            </a:r>
          </a:p>
          <a:p>
            <a:pPr lvl="1">
              <a:buFont typeface="Wingdings" panose="05000000000000000000" pitchFamily="2" charset="2"/>
              <a:buChar char="Ø"/>
            </a:pPr>
            <a:r>
              <a:rPr lang="da-DK" dirty="0"/>
              <a:t>Personlig samtale med præst eller anden medarbejder</a:t>
            </a:r>
          </a:p>
          <a:p>
            <a:pPr lvl="1">
              <a:buFont typeface="Wingdings" panose="05000000000000000000" pitchFamily="2" charset="2"/>
              <a:buChar char="Ø"/>
            </a:pPr>
            <a:r>
              <a:rPr lang="da-DK" dirty="0"/>
              <a:t>Søndagsgudstjeneste</a:t>
            </a:r>
          </a:p>
        </p:txBody>
      </p:sp>
    </p:spTree>
    <p:extLst>
      <p:ext uri="{BB962C8B-B14F-4D97-AF65-F5344CB8AC3E}">
        <p14:creationId xmlns:p14="http://schemas.microsoft.com/office/powerpoint/2010/main" val="65495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8A07615-2BED-F746-BB4B-774857621696}"/>
              </a:ext>
            </a:extLst>
          </p:cNvPr>
          <p:cNvSpPr>
            <a:spLocks noGrp="1"/>
          </p:cNvSpPr>
          <p:nvPr>
            <p:ph type="title"/>
          </p:nvPr>
        </p:nvSpPr>
        <p:spPr/>
        <p:txBody>
          <a:bodyPr/>
          <a:lstStyle/>
          <a:p>
            <a:r>
              <a:rPr lang="da-DK" dirty="0"/>
              <a:t>Brug af folkekirken (folkekirkemedlemmer)</a:t>
            </a:r>
          </a:p>
        </p:txBody>
      </p:sp>
      <p:pic>
        <p:nvPicPr>
          <p:cNvPr id="7" name="Pladsholder til indhold 6">
            <a:extLst>
              <a:ext uri="{FF2B5EF4-FFF2-40B4-BE49-F238E27FC236}">
                <a16:creationId xmlns:a16="http://schemas.microsoft.com/office/drawing/2014/main" id="{50EA0DF8-62B0-9648-A6EF-0BEB64C59ADB}"/>
              </a:ext>
            </a:extLst>
          </p:cNvPr>
          <p:cNvPicPr>
            <a:picLocks noGrp="1" noChangeAspect="1"/>
          </p:cNvPicPr>
          <p:nvPr>
            <p:ph idx="1"/>
          </p:nvPr>
        </p:nvPicPr>
        <p:blipFill rotWithShape="1">
          <a:blip r:embed="rId2"/>
          <a:srcRect r="4162" b="28622"/>
          <a:stretch/>
        </p:blipFill>
        <p:spPr>
          <a:xfrm>
            <a:off x="609600" y="1799718"/>
            <a:ext cx="11036148" cy="3502531"/>
          </a:xfrm>
        </p:spPr>
      </p:pic>
    </p:spTree>
    <p:extLst>
      <p:ext uri="{BB962C8B-B14F-4D97-AF65-F5344CB8AC3E}">
        <p14:creationId xmlns:p14="http://schemas.microsoft.com/office/powerpoint/2010/main" val="407343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begravelsespraksis</a:t>
            </a:r>
          </a:p>
        </p:txBody>
      </p:sp>
      <p:sp>
        <p:nvSpPr>
          <p:cNvPr id="3" name="Pladsholder til indhold 2"/>
          <p:cNvSpPr>
            <a:spLocks noGrp="1"/>
          </p:cNvSpPr>
          <p:nvPr>
            <p:ph idx="1"/>
          </p:nvPr>
        </p:nvSpPr>
        <p:spPr/>
        <p:txBody>
          <a:bodyPr>
            <a:normAutofit/>
          </a:bodyPr>
          <a:lstStyle/>
          <a:p>
            <a:pPr lvl="0"/>
            <a:r>
              <a:rPr lang="da-DK" sz="2200" dirty="0"/>
              <a:t>56 % af befolkningen ønsker at blive kremeret, mens 17 % ønsker kistebegravelse.</a:t>
            </a:r>
          </a:p>
          <a:p>
            <a:pPr lvl="0"/>
            <a:r>
              <a:rPr lang="da-DK" sz="2200" dirty="0"/>
              <a:t>Troende personer, kvinder og indvandrere/efterkommere er mere afklarede omkring hvordan de vil begraves end andre grupper. </a:t>
            </a:r>
          </a:p>
          <a:p>
            <a:pPr lvl="0"/>
            <a:r>
              <a:rPr lang="da-DK" sz="2200" dirty="0"/>
              <a:t>Kvinder vælger i højere grad kremering end mænd, imens troende personer samt indvandrere/efterkommere i højere grad ønsker kistebegravelse end andre grupper.</a:t>
            </a:r>
          </a:p>
          <a:p>
            <a:r>
              <a:rPr lang="da-DK" sz="2200" dirty="0"/>
              <a:t>Livsfase spiller en rolle for valget af begravelsesform på den måde, at ældre i højere grad er afklarede omkring praksis, og at de i højere grad end de yngre vælger kremering.</a:t>
            </a:r>
          </a:p>
          <a:p>
            <a:pPr lvl="0"/>
            <a:r>
              <a:rPr lang="da-DK" sz="2200" dirty="0"/>
              <a:t>Personer med korte eller mellemlange uddannelser vælger i særlig grad kremering.</a:t>
            </a:r>
          </a:p>
          <a:p>
            <a:endParaRPr lang="da-DK" dirty="0"/>
          </a:p>
        </p:txBody>
      </p:sp>
    </p:spTree>
    <p:extLst>
      <p:ext uri="{BB962C8B-B14F-4D97-AF65-F5344CB8AC3E}">
        <p14:creationId xmlns:p14="http://schemas.microsoft.com/office/powerpoint/2010/main" val="107010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4D4060-7F12-4D0F-874E-3C26CE81277A}"/>
              </a:ext>
            </a:extLst>
          </p:cNvPr>
          <p:cNvSpPr>
            <a:spLocks noGrp="1"/>
          </p:cNvSpPr>
          <p:nvPr>
            <p:ph type="title"/>
          </p:nvPr>
        </p:nvSpPr>
        <p:spPr/>
        <p:txBody>
          <a:bodyPr/>
          <a:lstStyle/>
          <a:p>
            <a:r>
              <a:rPr lang="da-DK"/>
              <a:t>Brug af folkekirken i vores sogn</a:t>
            </a:r>
          </a:p>
        </p:txBody>
      </p:sp>
      <p:sp>
        <p:nvSpPr>
          <p:cNvPr id="3" name="Pladsholder til indhold 2">
            <a:extLst>
              <a:ext uri="{FF2B5EF4-FFF2-40B4-BE49-F238E27FC236}">
                <a16:creationId xmlns:a16="http://schemas.microsoft.com/office/drawing/2014/main" id="{DB01AD5A-C3B6-47FD-9AF4-A378BDD352D7}"/>
              </a:ext>
            </a:extLst>
          </p:cNvPr>
          <p:cNvSpPr>
            <a:spLocks noGrp="1"/>
          </p:cNvSpPr>
          <p:nvPr>
            <p:ph idx="1"/>
          </p:nvPr>
        </p:nvSpPr>
        <p:spPr/>
        <p:txBody>
          <a:bodyPr/>
          <a:lstStyle/>
          <a:p>
            <a:r>
              <a:rPr lang="da-DK"/>
              <a:t>Hvordan er kontakten til kirken og kirkegården i vores sogn?</a:t>
            </a:r>
          </a:p>
          <a:p>
            <a:r>
              <a:rPr lang="da-DK"/>
              <a:t>Hvilke muligheder giver befolkningens kontakt med kirken os? </a:t>
            </a:r>
          </a:p>
          <a:p>
            <a:r>
              <a:rPr lang="da-DK"/>
              <a:t>Har medlemmerne behov, som ikke mødes nu?</a:t>
            </a:r>
          </a:p>
        </p:txBody>
      </p:sp>
    </p:spTree>
    <p:extLst>
      <p:ext uri="{BB962C8B-B14F-4D97-AF65-F5344CB8AC3E}">
        <p14:creationId xmlns:p14="http://schemas.microsoft.com/office/powerpoint/2010/main" val="131904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Holdninger og </a:t>
            </a:r>
            <a:r>
              <a:rPr lang="da-DK"/>
              <a:t>forventninger </a:t>
            </a:r>
            <a:br>
              <a:rPr lang="da-DK"/>
            </a:br>
            <a:r>
              <a:rPr lang="da-DK"/>
              <a:t>til </a:t>
            </a:r>
            <a:r>
              <a:rPr lang="da-DK" dirty="0"/>
              <a:t>folkekirken</a:t>
            </a:r>
          </a:p>
        </p:txBody>
      </p:sp>
      <p:sp>
        <p:nvSpPr>
          <p:cNvPr id="3" name="Undertitel 2"/>
          <p:cNvSpPr>
            <a:spLocks noGrp="1"/>
          </p:cNvSpPr>
          <p:nvPr>
            <p:ph type="subTitle" idx="1"/>
          </p:nvPr>
        </p:nvSpPr>
        <p:spPr/>
        <p:txBody>
          <a:bodyPr>
            <a:normAutofit lnSpcReduction="10000"/>
          </a:bodyPr>
          <a:lstStyle/>
          <a:p>
            <a:r>
              <a:rPr lang="da-DK" dirty="0"/>
              <a:t>Forholdet til folkekirken</a:t>
            </a:r>
          </a:p>
        </p:txBody>
      </p:sp>
    </p:spTree>
    <p:extLst>
      <p:ext uri="{BB962C8B-B14F-4D97-AF65-F5344CB8AC3E}">
        <p14:creationId xmlns:p14="http://schemas.microsoft.com/office/powerpoint/2010/main" val="129265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Emner for kirkelig prioritet (befolkningen)</a:t>
            </a:r>
            <a:br>
              <a:rPr lang="da-DK" dirty="0"/>
            </a:br>
            <a:r>
              <a:rPr lang="da-DK" sz="1800" dirty="0"/>
              <a:t>2 min. + 2 min. med sidemand</a:t>
            </a:r>
          </a:p>
        </p:txBody>
      </p:sp>
      <p:sp>
        <p:nvSpPr>
          <p:cNvPr id="3" name="Pladsholder til indhold 2"/>
          <p:cNvSpPr>
            <a:spLocks noGrp="1"/>
          </p:cNvSpPr>
          <p:nvPr>
            <p:ph idx="1"/>
          </p:nvPr>
        </p:nvSpPr>
        <p:spPr>
          <a:xfrm>
            <a:off x="609600" y="1530351"/>
            <a:ext cx="10972800" cy="4581659"/>
          </a:xfrm>
        </p:spPr>
        <p:txBody>
          <a:bodyPr>
            <a:normAutofit fontScale="77500" lnSpcReduction="20000"/>
          </a:bodyPr>
          <a:lstStyle/>
          <a:p>
            <a:pPr marL="0" indent="0">
              <a:buNone/>
            </a:pPr>
            <a:r>
              <a:rPr lang="da-DK" dirty="0"/>
              <a:t>Hvis folkekirken skal prioritere sine midler, hvor vigtig synes du så, at følgende aktiviteter er?</a:t>
            </a:r>
            <a:endParaRPr lang="da-DK" sz="3000" dirty="0"/>
          </a:p>
          <a:p>
            <a:pPr marL="0" indent="0">
              <a:buNone/>
            </a:pPr>
            <a:r>
              <a:rPr lang="da-DK" sz="3000" dirty="0"/>
              <a:t>At skabe nye gudstjenesteformer</a:t>
            </a:r>
          </a:p>
          <a:p>
            <a:pPr marL="0" indent="0">
              <a:buNone/>
            </a:pPr>
            <a:r>
              <a:rPr lang="da-DK" sz="3000" dirty="0"/>
              <a:t>At vedligeholde kirkegårdene godt </a:t>
            </a:r>
          </a:p>
          <a:p>
            <a:pPr marL="0" indent="0">
              <a:buNone/>
            </a:pPr>
            <a:r>
              <a:rPr lang="da-DK" sz="3000" dirty="0"/>
              <a:t>At være fortaler for den grønne omstilling</a:t>
            </a:r>
          </a:p>
          <a:p>
            <a:pPr marL="0" indent="0">
              <a:buNone/>
            </a:pPr>
            <a:r>
              <a:rPr lang="da-DK" sz="3000" dirty="0"/>
              <a:t>At hjælpe syge, gamle og socialt udsatte</a:t>
            </a:r>
          </a:p>
          <a:p>
            <a:pPr marL="0" indent="0">
              <a:buNone/>
            </a:pPr>
            <a:r>
              <a:rPr lang="da-DK" sz="3000" dirty="0"/>
              <a:t>At arrangere kirkelige tilbud for børn og unge</a:t>
            </a:r>
          </a:p>
          <a:p>
            <a:pPr marL="0" indent="0">
              <a:buNone/>
            </a:pPr>
            <a:r>
              <a:rPr lang="da-DK" sz="3000" dirty="0"/>
              <a:t>At tage mere aktivt stilling til aktuelle samfundsspørgsmål</a:t>
            </a:r>
          </a:p>
          <a:p>
            <a:pPr marL="0" indent="0">
              <a:buNone/>
            </a:pPr>
            <a:r>
              <a:rPr lang="da-DK" sz="3000" dirty="0"/>
              <a:t>At holde kirkerne åbne for dem, som vil bede eller meditere</a:t>
            </a:r>
          </a:p>
          <a:p>
            <a:pPr marL="0" indent="0">
              <a:buNone/>
            </a:pPr>
            <a:r>
              <a:rPr lang="da-DK" sz="3000" dirty="0"/>
              <a:t>At deltage i internationalt hjælpearbejde</a:t>
            </a:r>
          </a:p>
          <a:p>
            <a:pPr marL="0" indent="0">
              <a:buNone/>
            </a:pPr>
            <a:r>
              <a:rPr lang="da-DK" sz="3000" dirty="0"/>
              <a:t>At samarbejde med andre trossamfund</a:t>
            </a:r>
          </a:p>
          <a:p>
            <a:pPr marL="0" indent="0">
              <a:buNone/>
            </a:pPr>
            <a:r>
              <a:rPr lang="da-DK" sz="3000" dirty="0"/>
              <a:t>At bevare traditionerne</a:t>
            </a:r>
          </a:p>
          <a:p>
            <a:pPr marL="0" indent="0">
              <a:buNone/>
            </a:pPr>
            <a:r>
              <a:rPr lang="da-DK" sz="3000" dirty="0"/>
              <a:t>At organisere gudstjeneste hver søndag i alle menigheder</a:t>
            </a:r>
          </a:p>
          <a:p>
            <a:pPr marL="0" indent="0">
              <a:buNone/>
            </a:pPr>
            <a:r>
              <a:rPr lang="da-DK" sz="3000" dirty="0"/>
              <a:t>At missionere</a:t>
            </a:r>
          </a:p>
        </p:txBody>
      </p:sp>
    </p:spTree>
    <p:extLst>
      <p:ext uri="{BB962C8B-B14F-4D97-AF65-F5344CB8AC3E}">
        <p14:creationId xmlns:p14="http://schemas.microsoft.com/office/powerpoint/2010/main" val="47053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Emner for </a:t>
            </a:r>
            <a:r>
              <a:rPr lang="da-DK"/>
              <a:t>kirkelig prioritet (folkekirkemedlemmer)</a:t>
            </a:r>
            <a:endParaRPr lang="da-DK" dirty="0"/>
          </a:p>
        </p:txBody>
      </p:sp>
      <p:pic>
        <p:nvPicPr>
          <p:cNvPr id="6" name="Pladsholder til indhold 6">
            <a:extLst>
              <a:ext uri="{FF2B5EF4-FFF2-40B4-BE49-F238E27FC236}">
                <a16:creationId xmlns:a16="http://schemas.microsoft.com/office/drawing/2014/main" id="{0F40D59E-9B29-4995-8F71-38B9AE7ED13B}"/>
              </a:ext>
            </a:extLst>
          </p:cNvPr>
          <p:cNvPicPr>
            <a:picLocks noChangeAspect="1"/>
          </p:cNvPicPr>
          <p:nvPr/>
        </p:nvPicPr>
        <p:blipFill>
          <a:blip r:embed="rId2"/>
          <a:srcRect/>
          <a:stretch/>
        </p:blipFill>
        <p:spPr>
          <a:xfrm>
            <a:off x="609610" y="1358025"/>
            <a:ext cx="12005724" cy="5115968"/>
          </a:xfrm>
          <a:prstGeom prst="rect">
            <a:avLst/>
          </a:prstGeom>
        </p:spPr>
      </p:pic>
    </p:spTree>
    <p:extLst>
      <p:ext uri="{BB962C8B-B14F-4D97-AF65-F5344CB8AC3E}">
        <p14:creationId xmlns:p14="http://schemas.microsoft.com/office/powerpoint/2010/main" val="35699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Ønsker til folkekirkelige prioriteringer</a:t>
            </a:r>
            <a:endParaRPr lang="da-DK" dirty="0"/>
          </a:p>
        </p:txBody>
      </p:sp>
      <p:sp>
        <p:nvSpPr>
          <p:cNvPr id="3" name="Pladsholder til indhold 2"/>
          <p:cNvSpPr>
            <a:spLocks noGrp="1"/>
          </p:cNvSpPr>
          <p:nvPr>
            <p:ph idx="1"/>
          </p:nvPr>
        </p:nvSpPr>
        <p:spPr/>
        <p:txBody>
          <a:bodyPr>
            <a:normAutofit/>
          </a:bodyPr>
          <a:lstStyle/>
          <a:p>
            <a:r>
              <a:rPr lang="da-DK" dirty="0"/>
              <a:t>Der er blandt folkekirkemedlemmerne bred opbakning til en række prioriteringer, der især dækker traditionsbevarende, diakonale og kirkelige aktiviteter.</a:t>
            </a:r>
          </a:p>
          <a:p>
            <a:r>
              <a:rPr lang="da-DK" dirty="0"/>
              <a:t>Folkekirkemedlemmer i den yngre gruppe (18-39 år) har en højere grad af tilslutning til samfundsorienterede prioriteringer end den ældre gruppe (40+), som til gengæld i højere grad ønsker prioritering af religiøse aktiviteter. </a:t>
            </a:r>
          </a:p>
          <a:p>
            <a:r>
              <a:rPr lang="da-DK" dirty="0"/>
              <a:t>Personer i tætbefolkede områder ønsker generelt en større prioritering af folkekirkens midler til alle områder undtagen mission end personer i mellem- og tyndtbefolkede områder. </a:t>
            </a:r>
          </a:p>
          <a:p>
            <a:endParaRPr lang="da-DK" dirty="0"/>
          </a:p>
          <a:p>
            <a:endParaRPr lang="da-DK" dirty="0"/>
          </a:p>
          <a:p>
            <a:endParaRPr lang="da-DK" dirty="0"/>
          </a:p>
        </p:txBody>
      </p:sp>
    </p:spTree>
    <p:extLst>
      <p:ext uri="{BB962C8B-B14F-4D97-AF65-F5344CB8AC3E}">
        <p14:creationId xmlns:p14="http://schemas.microsoft.com/office/powerpoint/2010/main" val="154937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525615-7C50-4E89-A54F-0D6B02E79869}"/>
              </a:ext>
            </a:extLst>
          </p:cNvPr>
          <p:cNvSpPr>
            <a:spLocks noGrp="1"/>
          </p:cNvSpPr>
          <p:nvPr>
            <p:ph type="title"/>
          </p:nvPr>
        </p:nvSpPr>
        <p:spPr/>
        <p:txBody>
          <a:bodyPr/>
          <a:lstStyle/>
          <a:p>
            <a:r>
              <a:rPr lang="da-DK"/>
              <a:t>Religiøsitet og forholdet til folkekirken 2020</a:t>
            </a:r>
          </a:p>
        </p:txBody>
      </p:sp>
      <p:sp>
        <p:nvSpPr>
          <p:cNvPr id="3" name="Rektangel 2">
            <a:extLst>
              <a:ext uri="{FF2B5EF4-FFF2-40B4-BE49-F238E27FC236}">
                <a16:creationId xmlns:a16="http://schemas.microsoft.com/office/drawing/2014/main" id="{89C18EDB-D756-4F4C-93C5-F2BC897E0E5B}"/>
              </a:ext>
            </a:extLst>
          </p:cNvPr>
          <p:cNvSpPr/>
          <p:nvPr/>
        </p:nvSpPr>
        <p:spPr>
          <a:xfrm>
            <a:off x="770021" y="1353382"/>
            <a:ext cx="4938913" cy="260901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da-DK" sz="1200" b="1">
                <a:ln w="0">
                  <a:noFill/>
                </a:ln>
                <a:solidFill>
                  <a:schemeClr val="tx1"/>
                </a:solidFill>
              </a:rPr>
              <a:t>Kort om undersøgelsen</a:t>
            </a:r>
            <a:endParaRPr lang="da-DK" sz="1200" b="1" dirty="0">
              <a:ln w="0">
                <a:noFill/>
              </a:ln>
              <a:solidFill>
                <a:schemeClr val="tx1"/>
              </a:solidFill>
            </a:endParaRPr>
          </a:p>
          <a:p>
            <a:pPr marL="342900" lvl="0" indent="-342900">
              <a:spcBef>
                <a:spcPct val="20000"/>
              </a:spcBef>
              <a:buFont typeface="Arial"/>
              <a:buChar char="•"/>
            </a:pPr>
            <a:r>
              <a:rPr lang="da-DK" sz="1200" dirty="0">
                <a:ln w="0">
                  <a:noFill/>
                </a:ln>
                <a:solidFill>
                  <a:schemeClr val="tx1"/>
                </a:solidFill>
              </a:rPr>
              <a:t>Kvantitativ undersøgelse blandt 4000 voksne danskere om trosforestillinger, religiøs adfærd og holdninger til folkekirken</a:t>
            </a:r>
          </a:p>
          <a:p>
            <a:pPr marL="342900" lvl="0" indent="-342900">
              <a:spcBef>
                <a:spcPct val="20000"/>
              </a:spcBef>
              <a:buFont typeface="Arial"/>
              <a:buChar char="•"/>
            </a:pPr>
            <a:r>
              <a:rPr lang="da-DK" sz="1200" dirty="0">
                <a:ln w="0">
                  <a:noFill/>
                </a:ln>
                <a:solidFill>
                  <a:schemeClr val="tx1"/>
                </a:solidFill>
              </a:rPr>
              <a:t>Kvantitative analyser af sammenhænge mellem svar og grupperinger ud fra svarmønstre</a:t>
            </a:r>
          </a:p>
          <a:p>
            <a:pPr marL="342900" lvl="0" indent="-342900">
              <a:spcBef>
                <a:spcPct val="20000"/>
              </a:spcBef>
              <a:buFont typeface="Arial"/>
              <a:buChar char="•"/>
            </a:pPr>
            <a:r>
              <a:rPr lang="da-DK" sz="1200" dirty="0">
                <a:ln w="0">
                  <a:noFill/>
                </a:ln>
                <a:solidFill>
                  <a:schemeClr val="tx1"/>
                </a:solidFill>
              </a:rPr>
              <a:t>Kvalitative uddybende interviews af personer i de forskellige grupper</a:t>
            </a:r>
          </a:p>
          <a:p>
            <a:pPr marL="342900" lvl="0" indent="-342900">
              <a:spcBef>
                <a:spcPct val="20000"/>
              </a:spcBef>
              <a:buFont typeface="Arial"/>
              <a:buChar char="•"/>
            </a:pPr>
            <a:r>
              <a:rPr lang="da-DK" sz="1200" dirty="0">
                <a:ln w="0">
                  <a:noFill/>
                </a:ln>
                <a:solidFill>
                  <a:schemeClr val="tx1"/>
                </a:solidFill>
              </a:rPr>
              <a:t>Fokus på interessante temaer</a:t>
            </a:r>
          </a:p>
          <a:p>
            <a:pPr marL="342900" lvl="0" indent="-342900">
              <a:spcBef>
                <a:spcPct val="20000"/>
              </a:spcBef>
              <a:buFont typeface="Arial"/>
              <a:buChar char="•"/>
            </a:pPr>
            <a:r>
              <a:rPr lang="da-DK" sz="1200" dirty="0">
                <a:ln w="0">
                  <a:noFill/>
                </a:ln>
                <a:solidFill>
                  <a:schemeClr val="tx1"/>
                </a:solidFill>
              </a:rPr>
              <a:t>Resultat: to bøger – en kvantitativ (2021) og en kvalitativ (2022)</a:t>
            </a:r>
          </a:p>
          <a:p>
            <a:pPr marL="342900" lvl="0" indent="-342900">
              <a:spcBef>
                <a:spcPct val="20000"/>
              </a:spcBef>
              <a:buFont typeface="Arial"/>
              <a:buChar char="•"/>
            </a:pPr>
            <a:r>
              <a:rPr lang="da-DK" sz="1200" dirty="0">
                <a:ln w="0">
                  <a:noFill/>
                </a:ln>
                <a:solidFill>
                  <a:schemeClr val="tx1"/>
                </a:solidFill>
              </a:rPr>
              <a:t>Til gentagelse hvert 10. år</a:t>
            </a:r>
          </a:p>
          <a:p>
            <a:endParaRPr lang="da-DK" b="1" dirty="0">
              <a:solidFill>
                <a:schemeClr val="tx1"/>
              </a:solidFill>
            </a:endParaRPr>
          </a:p>
        </p:txBody>
      </p:sp>
      <p:graphicFrame>
        <p:nvGraphicFramePr>
          <p:cNvPr id="4" name="Diagram 3">
            <a:extLst>
              <a:ext uri="{FF2B5EF4-FFF2-40B4-BE49-F238E27FC236}">
                <a16:creationId xmlns:a16="http://schemas.microsoft.com/office/drawing/2014/main" id="{D021BAC2-9EEC-42BA-8E68-4FD1B2AA05E8}"/>
              </a:ext>
            </a:extLst>
          </p:cNvPr>
          <p:cNvGraphicFramePr/>
          <p:nvPr/>
        </p:nvGraphicFramePr>
        <p:xfrm>
          <a:off x="770019" y="3555379"/>
          <a:ext cx="10812379" cy="2801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ktangel 4">
            <a:extLst>
              <a:ext uri="{FF2B5EF4-FFF2-40B4-BE49-F238E27FC236}">
                <a16:creationId xmlns:a16="http://schemas.microsoft.com/office/drawing/2014/main" id="{0633AD97-841D-47D1-906D-1AB1891434D6}"/>
              </a:ext>
            </a:extLst>
          </p:cNvPr>
          <p:cNvSpPr/>
          <p:nvPr/>
        </p:nvSpPr>
        <p:spPr>
          <a:xfrm>
            <a:off x="6176209" y="1361845"/>
            <a:ext cx="5566611" cy="25983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da-DK" sz="1200" b="1" dirty="0">
                <a:ln w="0">
                  <a:noFill/>
                </a:ln>
                <a:solidFill>
                  <a:schemeClr val="tx1"/>
                </a:solidFill>
              </a:rPr>
              <a:t>Faglig følgegruppe</a:t>
            </a:r>
          </a:p>
          <a:p>
            <a:pPr marL="342900" lvl="0" indent="-342900">
              <a:spcBef>
                <a:spcPct val="20000"/>
              </a:spcBef>
              <a:buFont typeface="Arial"/>
              <a:buChar char="•"/>
            </a:pPr>
            <a:r>
              <a:rPr lang="da-DK" sz="1200" i="1" dirty="0">
                <a:solidFill>
                  <a:prstClr val="black"/>
                </a:solidFill>
              </a:rPr>
              <a:t>Funktion</a:t>
            </a:r>
            <a:r>
              <a:rPr lang="da-DK" sz="1200" dirty="0">
                <a:solidFill>
                  <a:prstClr val="black"/>
                </a:solidFill>
              </a:rPr>
              <a:t>: Giver fagligt input til undersøgelsen.</a:t>
            </a:r>
          </a:p>
          <a:p>
            <a:pPr marL="342900" lvl="0" indent="-342900">
              <a:spcBef>
                <a:spcPct val="20000"/>
              </a:spcBef>
              <a:buFont typeface="Arial"/>
              <a:buChar char="•"/>
            </a:pPr>
            <a:r>
              <a:rPr lang="da-DK" sz="1200" i="1" dirty="0">
                <a:solidFill>
                  <a:prstClr val="black"/>
                </a:solidFill>
              </a:rPr>
              <a:t>Inddragelse</a:t>
            </a:r>
            <a:r>
              <a:rPr lang="da-DK" sz="1200" dirty="0">
                <a:solidFill>
                  <a:prstClr val="black"/>
                </a:solidFill>
              </a:rPr>
              <a:t>: Kvalificerer følgende 1) spørgeskema, 2) foreløbige fund af kvantitative analyser, 3) bog 1 – kvantitativ analyse og 4) foreløbige fund af kvalitative analyser og 5) bog 2 – kvalitativ analyse</a:t>
            </a:r>
          </a:p>
          <a:p>
            <a:pPr marL="342900" lvl="0" indent="-342900">
              <a:spcBef>
                <a:spcPct val="20000"/>
              </a:spcBef>
              <a:buFont typeface="Arial"/>
              <a:buChar char="•"/>
            </a:pPr>
            <a:r>
              <a:rPr lang="da-DK" sz="1200" i="1" dirty="0">
                <a:solidFill>
                  <a:prstClr val="black"/>
                </a:solidFill>
              </a:rPr>
              <a:t>Medlemmer</a:t>
            </a:r>
            <a:r>
              <a:rPr lang="da-DK" sz="1200" dirty="0">
                <a:solidFill>
                  <a:prstClr val="black"/>
                </a:solidFill>
              </a:rPr>
              <a:t>: </a:t>
            </a:r>
          </a:p>
          <a:p>
            <a:pPr marL="360000" lvl="0">
              <a:spcBef>
                <a:spcPct val="20000"/>
              </a:spcBef>
            </a:pPr>
            <a:r>
              <a:rPr lang="da-DK" sz="1200" dirty="0">
                <a:solidFill>
                  <a:schemeClr val="tx1"/>
                </a:solidFill>
              </a:rPr>
              <a:t>Professor, Institut for Tværkulturelle og Regionale Studier, KU, Margit Warburg</a:t>
            </a:r>
          </a:p>
          <a:p>
            <a:pPr marL="360000"/>
            <a:r>
              <a:rPr lang="da-DK" sz="1200" dirty="0" err="1">
                <a:solidFill>
                  <a:schemeClr val="tx1"/>
                </a:solidFill>
              </a:rPr>
              <a:t>Vidensmedarbejder</a:t>
            </a:r>
            <a:r>
              <a:rPr lang="da-DK" sz="1200" dirty="0">
                <a:solidFill>
                  <a:schemeClr val="tx1"/>
                </a:solidFill>
              </a:rPr>
              <a:t> og Teologisk konsulent, FUV, Karen Marie Sø Leth-Nissen</a:t>
            </a:r>
          </a:p>
          <a:p>
            <a:pPr marL="360000"/>
            <a:r>
              <a:rPr lang="da-DK" sz="1200" dirty="0">
                <a:solidFill>
                  <a:schemeClr val="tx1"/>
                </a:solidFill>
              </a:rPr>
              <a:t>Lektor, Institut for Tværkulturelle og Regionale Studier, KU, Peter B. Andersen</a:t>
            </a:r>
          </a:p>
          <a:p>
            <a:pPr marL="360000"/>
            <a:r>
              <a:rPr lang="da-DK" sz="1200" dirty="0">
                <a:solidFill>
                  <a:schemeClr val="tx1"/>
                </a:solidFill>
              </a:rPr>
              <a:t>Professor emeritus, Sociologisk Institut, KU, Peter Gundelach</a:t>
            </a:r>
          </a:p>
          <a:p>
            <a:pPr marL="342900" lvl="0" indent="-342900">
              <a:spcBef>
                <a:spcPct val="20000"/>
              </a:spcBef>
              <a:buFont typeface="Arial"/>
              <a:buChar char="•"/>
            </a:pPr>
            <a:endParaRPr lang="da-DK" b="1" dirty="0">
              <a:solidFill>
                <a:schemeClr val="tx1"/>
              </a:solidFill>
            </a:endParaRPr>
          </a:p>
        </p:txBody>
      </p:sp>
    </p:spTree>
    <p:extLst>
      <p:ext uri="{BB962C8B-B14F-4D97-AF65-F5344CB8AC3E}">
        <p14:creationId xmlns:p14="http://schemas.microsoft.com/office/powerpoint/2010/main" val="310244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Folkekirken i det </a:t>
            </a:r>
            <a:r>
              <a:rPr lang="da-DK"/>
              <a:t>offentlige rum (befolkningen)</a:t>
            </a:r>
            <a:endParaRPr lang="da-DK" dirty="0"/>
          </a:p>
        </p:txBody>
      </p:sp>
      <p:sp>
        <p:nvSpPr>
          <p:cNvPr id="3" name="Pladsholder til indhold 2"/>
          <p:cNvSpPr>
            <a:spLocks noGrp="1"/>
          </p:cNvSpPr>
          <p:nvPr>
            <p:ph idx="1"/>
          </p:nvPr>
        </p:nvSpPr>
        <p:spPr/>
        <p:txBody>
          <a:bodyPr>
            <a:normAutofit lnSpcReduction="10000"/>
          </a:bodyPr>
          <a:lstStyle/>
          <a:p>
            <a:r>
              <a:rPr lang="da-DK" dirty="0"/>
              <a:t>Ønsker folkekirkelig synlighed ved begivenheder, der er knyttet til familiens mærkedage og børnenes skolegang. </a:t>
            </a:r>
          </a:p>
          <a:p>
            <a:r>
              <a:rPr lang="da-DK" dirty="0"/>
              <a:t>Lav opbakning til folkekirkelig tilstedeværelse ved andre begivenheder lokalt og politisk. </a:t>
            </a:r>
          </a:p>
          <a:p>
            <a:r>
              <a:rPr lang="da-DK" dirty="0"/>
              <a:t>I relation til højtidsdage i Kongehuset, er befolkningen mere delt. </a:t>
            </a:r>
          </a:p>
          <a:p>
            <a:r>
              <a:rPr lang="da-DK" dirty="0"/>
              <a:t>Befolkningen støtter mest op om folkekirkelig tilstedeværelse ved følgende begivenheder:</a:t>
            </a:r>
          </a:p>
          <a:p>
            <a:pPr lvl="1"/>
            <a:r>
              <a:rPr lang="da-DK" dirty="0"/>
              <a:t>I skoletiden i forbindelse med konfirmationsforberedelse (70 %),</a:t>
            </a:r>
          </a:p>
          <a:p>
            <a:pPr lvl="1"/>
            <a:r>
              <a:rPr lang="da-DK" dirty="0"/>
              <a:t>Når der er juleafslutning i folkeskolen (54 %),</a:t>
            </a:r>
          </a:p>
          <a:p>
            <a:pPr lvl="1"/>
            <a:r>
              <a:rPr lang="da-DK" dirty="0"/>
              <a:t>Når der er sket en katastrofe (53 %).</a:t>
            </a:r>
          </a:p>
          <a:p>
            <a:endParaRPr lang="da-DK" dirty="0"/>
          </a:p>
        </p:txBody>
      </p:sp>
    </p:spTree>
    <p:extLst>
      <p:ext uri="{BB962C8B-B14F-4D97-AF65-F5344CB8AC3E}">
        <p14:creationId xmlns:p14="http://schemas.microsoft.com/office/powerpoint/2010/main" val="194143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6734DD-48C1-4277-9140-0ADD6F118F3E}"/>
              </a:ext>
            </a:extLst>
          </p:cNvPr>
          <p:cNvSpPr>
            <a:spLocks noGrp="1"/>
          </p:cNvSpPr>
          <p:nvPr>
            <p:ph type="title"/>
          </p:nvPr>
        </p:nvSpPr>
        <p:spPr/>
        <p:txBody>
          <a:bodyPr/>
          <a:lstStyle/>
          <a:p>
            <a:r>
              <a:rPr lang="da-DK"/>
              <a:t>Prioritering i vores sogn</a:t>
            </a:r>
          </a:p>
        </p:txBody>
      </p:sp>
      <p:sp>
        <p:nvSpPr>
          <p:cNvPr id="3" name="Pladsholder til indhold 2">
            <a:extLst>
              <a:ext uri="{FF2B5EF4-FFF2-40B4-BE49-F238E27FC236}">
                <a16:creationId xmlns:a16="http://schemas.microsoft.com/office/drawing/2014/main" id="{8AD8B206-264B-4D55-A04A-FEAD398749A1}"/>
              </a:ext>
            </a:extLst>
          </p:cNvPr>
          <p:cNvSpPr>
            <a:spLocks noGrp="1"/>
          </p:cNvSpPr>
          <p:nvPr>
            <p:ph idx="1"/>
          </p:nvPr>
        </p:nvSpPr>
        <p:spPr/>
        <p:txBody>
          <a:bodyPr/>
          <a:lstStyle/>
          <a:p>
            <a:r>
              <a:rPr lang="da-DK"/>
              <a:t>Hvordan prioriterer vi vores midler her i vores sogn?</a:t>
            </a:r>
          </a:p>
          <a:p>
            <a:r>
              <a:rPr lang="da-DK"/>
              <a:t>Hvad skal den næste vigtige prioritering være hos os?</a:t>
            </a:r>
          </a:p>
        </p:txBody>
      </p:sp>
    </p:spTree>
    <p:extLst>
      <p:ext uri="{BB962C8B-B14F-4D97-AF65-F5344CB8AC3E}">
        <p14:creationId xmlns:p14="http://schemas.microsoft.com/office/powerpoint/2010/main" val="143202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a-DK" dirty="0"/>
              <a:t>Tak for jeres tid </a:t>
            </a:r>
            <a:r>
              <a:rPr lang="da-DK" dirty="0">
                <a:sym typeface="Wingdings" panose="05000000000000000000" pitchFamily="2" charset="2"/>
              </a:rPr>
              <a:t></a:t>
            </a:r>
            <a:endParaRPr lang="da-DK" dirty="0"/>
          </a:p>
        </p:txBody>
      </p:sp>
      <p:sp>
        <p:nvSpPr>
          <p:cNvPr id="5" name="Undertitel 4"/>
          <p:cNvSpPr>
            <a:spLocks noGrp="1"/>
          </p:cNvSpPr>
          <p:nvPr>
            <p:ph type="subTitle" idx="1"/>
          </p:nvPr>
        </p:nvSpPr>
        <p:spPr/>
        <p:txBody>
          <a:bodyPr>
            <a:normAutofit lnSpcReduction="10000"/>
          </a:bodyPr>
          <a:lstStyle/>
          <a:p>
            <a:r>
              <a:rPr lang="da-DK"/>
              <a:t>God arbejdslyst derhjemme</a:t>
            </a:r>
          </a:p>
        </p:txBody>
      </p:sp>
    </p:spTree>
    <p:extLst>
      <p:ext uri="{BB962C8B-B14F-4D97-AF65-F5344CB8AC3E}">
        <p14:creationId xmlns:p14="http://schemas.microsoft.com/office/powerpoint/2010/main" val="75200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2358423"/>
            <a:ext cx="12192000" cy="3374010"/>
          </a:xfrm>
        </p:spPr>
        <p:txBody>
          <a:bodyPr/>
          <a:lstStyle/>
          <a:p>
            <a:r>
              <a:rPr lang="da-DK"/>
              <a:t>Traditionsbrud</a:t>
            </a:r>
            <a:br>
              <a:rPr lang="da-DK"/>
            </a:br>
            <a:r>
              <a:rPr lang="da-DK"/>
              <a:t>&amp; </a:t>
            </a:r>
            <a:br>
              <a:rPr lang="da-DK"/>
            </a:br>
            <a:r>
              <a:rPr lang="da-DK"/>
              <a:t>nye befolkningsgrupper</a:t>
            </a:r>
            <a:endParaRPr lang="da-DK" dirty="0"/>
          </a:p>
        </p:txBody>
      </p:sp>
      <p:sp>
        <p:nvSpPr>
          <p:cNvPr id="3" name="Undertitel 2"/>
          <p:cNvSpPr>
            <a:spLocks noGrp="1"/>
          </p:cNvSpPr>
          <p:nvPr>
            <p:ph type="subTitle" idx="1"/>
          </p:nvPr>
        </p:nvSpPr>
        <p:spPr>
          <a:xfrm>
            <a:off x="0" y="1742617"/>
            <a:ext cx="12192000" cy="615807"/>
          </a:xfrm>
        </p:spPr>
        <p:txBody>
          <a:bodyPr>
            <a:normAutofit lnSpcReduction="10000"/>
          </a:bodyPr>
          <a:lstStyle/>
          <a:p>
            <a:r>
              <a:rPr lang="da-DK" dirty="0"/>
              <a:t>religiøsitet</a:t>
            </a:r>
          </a:p>
        </p:txBody>
      </p:sp>
    </p:spTree>
    <p:extLst>
      <p:ext uri="{BB962C8B-B14F-4D97-AF65-F5344CB8AC3E}">
        <p14:creationId xmlns:p14="http://schemas.microsoft.com/office/powerpoint/2010/main" val="64515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7651"/>
            <a:ext cx="10972800" cy="1354194"/>
          </a:xfrm>
        </p:spPr>
        <p:txBody>
          <a:bodyPr/>
          <a:lstStyle/>
          <a:p>
            <a:r>
              <a:rPr lang="da-DK" dirty="0"/>
              <a:t>Stigende religiøs forskellighed i Befolkningen</a:t>
            </a:r>
          </a:p>
        </p:txBody>
      </p:sp>
      <p:sp>
        <p:nvSpPr>
          <p:cNvPr id="3" name="Pladsholder til indhold 2"/>
          <p:cNvSpPr>
            <a:spLocks noGrp="1"/>
          </p:cNvSpPr>
          <p:nvPr>
            <p:ph idx="1"/>
          </p:nvPr>
        </p:nvSpPr>
        <p:spPr/>
        <p:txBody>
          <a:bodyPr>
            <a:normAutofit/>
          </a:bodyPr>
          <a:lstStyle/>
          <a:p>
            <a:pPr marL="0" indent="0">
              <a:buNone/>
            </a:pPr>
            <a:r>
              <a:rPr lang="da-DK" dirty="0"/>
              <a:t>To befolkningsmæssige forandringer har særligt ændret den religiøse profil i den danske befolkning: </a:t>
            </a:r>
          </a:p>
          <a:p>
            <a:pPr marL="514350" indent="-514350">
              <a:buFont typeface="Arial"/>
              <a:buAutoNum type="arabicParenR"/>
            </a:pPr>
            <a:r>
              <a:rPr lang="da-DK" i="1" dirty="0"/>
              <a:t>Traditionsbrud</a:t>
            </a:r>
            <a:r>
              <a:rPr lang="da-DK" dirty="0"/>
              <a:t> - Ungdomsoprøret i 1960’erne og 70’erne, der brød med autoriteter og traditioner samt åbenhed for østlige traditioner som buddhisme og hinduisme (sekulariserings- og individualiseringstendenser samt øget religiøs åbenhed)</a:t>
            </a:r>
          </a:p>
          <a:p>
            <a:pPr marL="514350" indent="-514350">
              <a:buFont typeface="+mj-lt"/>
              <a:buAutoNum type="arabicParenR" startAt="2"/>
            </a:pPr>
            <a:r>
              <a:rPr lang="da-DK" i="1" dirty="0"/>
              <a:t>Nye befolkningsgrupper - </a:t>
            </a:r>
            <a:r>
              <a:rPr lang="da-DK" dirty="0"/>
              <a:t>Samtidig ser vi igennem årtierne tilføring af religiøs forskellighed fra nye indvandrede befolkningsgrupper særligt fra muslimske lande (globalisering)</a:t>
            </a:r>
          </a:p>
        </p:txBody>
      </p:sp>
    </p:spTree>
    <p:extLst>
      <p:ext uri="{BB962C8B-B14F-4D97-AF65-F5344CB8AC3E}">
        <p14:creationId xmlns:p14="http://schemas.microsoft.com/office/powerpoint/2010/main" val="335650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Livsfase vs. generation</a:t>
            </a:r>
            <a:endParaRPr lang="da-DK" dirty="0"/>
          </a:p>
        </p:txBody>
      </p:sp>
      <p:sp>
        <p:nvSpPr>
          <p:cNvPr id="3" name="Pladsholder til indhold 2"/>
          <p:cNvSpPr>
            <a:spLocks noGrp="1"/>
          </p:cNvSpPr>
          <p:nvPr>
            <p:ph idx="1"/>
          </p:nvPr>
        </p:nvSpPr>
        <p:spPr/>
        <p:txBody>
          <a:bodyPr>
            <a:normAutofit/>
          </a:bodyPr>
          <a:lstStyle/>
          <a:p>
            <a:pPr marL="0" indent="0">
              <a:buNone/>
            </a:pPr>
            <a:r>
              <a:rPr lang="da-DK" b="1" dirty="0"/>
              <a:t>Livsfaser</a:t>
            </a:r>
            <a:r>
              <a:rPr lang="da-DK" dirty="0"/>
              <a:t>: Barndom, ungdom, voksenliv og alderdom</a:t>
            </a:r>
          </a:p>
          <a:p>
            <a:pPr marL="0" lvl="0" indent="0">
              <a:buNone/>
              <a:tabLst>
                <a:tab pos="4929188" algn="l"/>
              </a:tabLst>
            </a:pPr>
            <a:endParaRPr lang="da-DK" b="1" dirty="0"/>
          </a:p>
          <a:p>
            <a:pPr marL="0" lvl="0" indent="0">
              <a:buNone/>
              <a:tabLst>
                <a:tab pos="4929188" algn="l"/>
              </a:tabLst>
            </a:pPr>
            <a:r>
              <a:rPr lang="da-DK" b="1" dirty="0"/>
              <a:t>Generationer</a:t>
            </a:r>
          </a:p>
          <a:p>
            <a:pPr marL="0" lvl="0" indent="0">
              <a:buNone/>
              <a:tabLst>
                <a:tab pos="4929188" algn="l"/>
              </a:tabLst>
            </a:pPr>
            <a:r>
              <a:rPr lang="da-DK" sz="2000" dirty="0"/>
              <a:t>Den tyste generation 	1928-1945 (75 år-)</a:t>
            </a:r>
          </a:p>
          <a:p>
            <a:pPr marL="0" lvl="0" indent="0">
              <a:buNone/>
              <a:tabLst>
                <a:tab pos="4929188" algn="l"/>
              </a:tabLst>
            </a:pPr>
            <a:r>
              <a:rPr lang="da-DK" sz="2000" dirty="0"/>
              <a:t>68’erne 	1946-1954 (66-74 år)</a:t>
            </a:r>
          </a:p>
          <a:p>
            <a:pPr marL="0" lvl="0" indent="0">
              <a:buNone/>
              <a:tabLst>
                <a:tab pos="4929188" algn="l"/>
              </a:tabLst>
            </a:pPr>
            <a:r>
              <a:rPr lang="da-DK" sz="2000" dirty="0"/>
              <a:t>Generation Jensen 	1955-1964 (56-65 år)</a:t>
            </a:r>
          </a:p>
          <a:p>
            <a:pPr marL="0" lvl="0" indent="0">
              <a:buNone/>
              <a:tabLst>
                <a:tab pos="4929188" algn="l"/>
              </a:tabLst>
            </a:pPr>
            <a:r>
              <a:rPr lang="da-DK" sz="2000" dirty="0"/>
              <a:t>Generation X 	1965-1980 (40-55 år)</a:t>
            </a:r>
          </a:p>
          <a:p>
            <a:pPr marL="0" lvl="0" indent="0">
              <a:buNone/>
              <a:tabLst>
                <a:tab pos="4929188" algn="l"/>
              </a:tabLst>
            </a:pPr>
            <a:r>
              <a:rPr lang="da-DK" sz="2000" dirty="0"/>
              <a:t>‘Generation millennium’ 	1981-1996 (24-39 år)</a:t>
            </a:r>
          </a:p>
          <a:p>
            <a:pPr marL="0" lvl="0" indent="0">
              <a:buNone/>
              <a:tabLst>
                <a:tab pos="4929188" algn="l"/>
              </a:tabLst>
            </a:pPr>
            <a:r>
              <a:rPr lang="da-DK" sz="2000" dirty="0"/>
              <a:t>Generation Z 	1997-2012 (-23 år) </a:t>
            </a:r>
          </a:p>
          <a:p>
            <a:pPr>
              <a:tabLst>
                <a:tab pos="4929188" algn="l"/>
              </a:tabLst>
            </a:pPr>
            <a:endParaRPr lang="da-DK" dirty="0"/>
          </a:p>
          <a:p>
            <a:endParaRPr lang="da-DK" dirty="0"/>
          </a:p>
          <a:p>
            <a:endParaRPr lang="da-DK" dirty="0"/>
          </a:p>
          <a:p>
            <a:endParaRPr lang="da-DK" dirty="0"/>
          </a:p>
        </p:txBody>
      </p:sp>
    </p:spTree>
    <p:extLst>
      <p:ext uri="{BB962C8B-B14F-4D97-AF65-F5344CB8AC3E}">
        <p14:creationId xmlns:p14="http://schemas.microsoft.com/office/powerpoint/2010/main" val="330310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forholdet </a:t>
            </a:r>
            <a:r>
              <a:rPr lang="da-DK" dirty="0"/>
              <a:t>til folkekirken over tid</a:t>
            </a:r>
          </a:p>
        </p:txBody>
      </p:sp>
      <p:sp>
        <p:nvSpPr>
          <p:cNvPr id="3" name="Pladsholder til indhold 2"/>
          <p:cNvSpPr>
            <a:spLocks noGrp="1"/>
          </p:cNvSpPr>
          <p:nvPr>
            <p:ph idx="1"/>
          </p:nvPr>
        </p:nvSpPr>
        <p:spPr/>
        <p:txBody>
          <a:bodyPr>
            <a:normAutofit lnSpcReduction="10000"/>
          </a:bodyPr>
          <a:lstStyle/>
          <a:p>
            <a:pPr lvl="0"/>
            <a:r>
              <a:rPr lang="da-DK" dirty="0"/>
              <a:t>’Traditionsbrud’ har formet ’68’erne’ (66-74-årige) til større religiøs åbenhed, som er fortsat i de efterfølgende generationer.</a:t>
            </a:r>
          </a:p>
          <a:p>
            <a:pPr lvl="0"/>
            <a:r>
              <a:rPr lang="da-DK" dirty="0"/>
              <a:t>’Generation millennium’ (24-39-årige) er den generation, der lige nu har små børn. Her ser vi ikke en automatik i videreførelsen af folkekirkedåb. Resultatet peger sammen med anden forskning på en nedgang i videreførelse af dåb.</a:t>
            </a:r>
          </a:p>
          <a:p>
            <a:pPr lvl="0"/>
            <a:r>
              <a:rPr lang="da-DK" dirty="0"/>
              <a:t>De nye befolkningsgrupper får medlemsprocent og dåbsprocent til at falde, og Gudstro og privat religiøs praksis til at stige. </a:t>
            </a:r>
          </a:p>
          <a:p>
            <a:pPr lvl="0"/>
            <a:r>
              <a:rPr lang="da-DK" dirty="0"/>
              <a:t>Folkekirkemedlemskabet og dåbsprocenten er forholdsvis stabil for personer med dansk herkomst. Dog ser vi, at yngre mennesker er lidt mindre medlem end ældre.</a:t>
            </a:r>
          </a:p>
        </p:txBody>
      </p:sp>
    </p:spTree>
    <p:extLst>
      <p:ext uri="{BB962C8B-B14F-4D97-AF65-F5344CB8AC3E}">
        <p14:creationId xmlns:p14="http://schemas.microsoft.com/office/powerpoint/2010/main" val="102950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8A07615-2BED-F746-BB4B-774857621696}"/>
              </a:ext>
            </a:extLst>
          </p:cNvPr>
          <p:cNvSpPr>
            <a:spLocks noGrp="1"/>
          </p:cNvSpPr>
          <p:nvPr>
            <p:ph type="title"/>
          </p:nvPr>
        </p:nvSpPr>
        <p:spPr/>
        <p:txBody>
          <a:bodyPr/>
          <a:lstStyle/>
          <a:p>
            <a:r>
              <a:rPr lang="da-DK"/>
              <a:t>Medlemskab af folkekirken</a:t>
            </a:r>
            <a:endParaRPr lang="da-DK" dirty="0"/>
          </a:p>
        </p:txBody>
      </p:sp>
      <p:pic>
        <p:nvPicPr>
          <p:cNvPr id="7" name="Pladsholder til indhold 6">
            <a:extLst>
              <a:ext uri="{FF2B5EF4-FFF2-40B4-BE49-F238E27FC236}">
                <a16:creationId xmlns:a16="http://schemas.microsoft.com/office/drawing/2014/main" id="{50EA0DF8-62B0-9648-A6EF-0BEB64C59ADB}"/>
              </a:ext>
            </a:extLst>
          </p:cNvPr>
          <p:cNvPicPr>
            <a:picLocks noGrp="1" noChangeAspect="1"/>
          </p:cNvPicPr>
          <p:nvPr>
            <p:ph idx="1"/>
          </p:nvPr>
        </p:nvPicPr>
        <p:blipFill rotWithShape="1">
          <a:blip r:embed="rId2"/>
          <a:srcRect r="7037" b="44709"/>
          <a:stretch/>
        </p:blipFill>
        <p:spPr>
          <a:xfrm>
            <a:off x="596901" y="1469519"/>
            <a:ext cx="9036049" cy="1927731"/>
          </a:xfrm>
        </p:spPr>
      </p:pic>
      <p:pic>
        <p:nvPicPr>
          <p:cNvPr id="5" name="Pladsholder til indhold 6">
            <a:extLst>
              <a:ext uri="{FF2B5EF4-FFF2-40B4-BE49-F238E27FC236}">
                <a16:creationId xmlns:a16="http://schemas.microsoft.com/office/drawing/2014/main" id="{50EA0DF8-62B0-9648-A6EF-0BEB64C59ADB}"/>
              </a:ext>
            </a:extLst>
          </p:cNvPr>
          <p:cNvPicPr>
            <a:picLocks noChangeAspect="1"/>
          </p:cNvPicPr>
          <p:nvPr/>
        </p:nvPicPr>
        <p:blipFill rotWithShape="1">
          <a:blip r:embed="rId3"/>
          <a:srcRect r="7428" b="40520"/>
          <a:stretch/>
        </p:blipFill>
        <p:spPr>
          <a:xfrm>
            <a:off x="596901" y="3799969"/>
            <a:ext cx="8997949" cy="2073781"/>
          </a:xfrm>
          <a:prstGeom prst="rect">
            <a:avLst/>
          </a:prstGeom>
        </p:spPr>
      </p:pic>
    </p:spTree>
    <p:extLst>
      <p:ext uri="{BB962C8B-B14F-4D97-AF65-F5344CB8AC3E}">
        <p14:creationId xmlns:p14="http://schemas.microsoft.com/office/powerpoint/2010/main" val="412083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0F9560-8486-41B2-91C9-59230F82F1CA}"/>
              </a:ext>
            </a:extLst>
          </p:cNvPr>
          <p:cNvSpPr>
            <a:spLocks noGrp="1"/>
          </p:cNvSpPr>
          <p:nvPr>
            <p:ph type="title"/>
          </p:nvPr>
        </p:nvSpPr>
        <p:spPr/>
        <p:txBody>
          <a:bodyPr/>
          <a:lstStyle/>
          <a:p>
            <a:r>
              <a:rPr lang="da-DK" dirty="0"/>
              <a:t>Generation, herkomst og </a:t>
            </a:r>
            <a:r>
              <a:rPr lang="da-DK" dirty="0" err="1"/>
              <a:t>medlemskaB</a:t>
            </a:r>
            <a:endParaRPr lang="da-DK" dirty="0"/>
          </a:p>
        </p:txBody>
      </p:sp>
      <p:pic>
        <p:nvPicPr>
          <p:cNvPr id="16" name="Pladsholder til indhold 6">
            <a:extLst>
              <a:ext uri="{FF2B5EF4-FFF2-40B4-BE49-F238E27FC236}">
                <a16:creationId xmlns:a16="http://schemas.microsoft.com/office/drawing/2014/main" id="{CBFEC63C-6003-4278-AA1F-CAE3DB6C81AA}"/>
              </a:ext>
            </a:extLst>
          </p:cNvPr>
          <p:cNvPicPr>
            <a:picLocks noGrp="1" noChangeAspect="1"/>
          </p:cNvPicPr>
          <p:nvPr>
            <p:ph idx="1"/>
          </p:nvPr>
        </p:nvPicPr>
        <p:blipFill>
          <a:blip r:embed="rId3"/>
          <a:srcRect/>
          <a:stretch/>
        </p:blipFill>
        <p:spPr>
          <a:xfrm>
            <a:off x="-865374" y="1672414"/>
            <a:ext cx="8999996" cy="5076537"/>
          </a:xfrm>
        </p:spPr>
      </p:pic>
      <p:pic>
        <p:nvPicPr>
          <p:cNvPr id="6" name="Billede 5">
            <a:extLst>
              <a:ext uri="{FF2B5EF4-FFF2-40B4-BE49-F238E27FC236}">
                <a16:creationId xmlns:a16="http://schemas.microsoft.com/office/drawing/2014/main" id="{88625B1F-FD78-4C00-9B2C-EFAB8C29BA04}"/>
              </a:ext>
            </a:extLst>
          </p:cNvPr>
          <p:cNvPicPr>
            <a:picLocks noChangeAspect="1"/>
          </p:cNvPicPr>
          <p:nvPr/>
        </p:nvPicPr>
        <p:blipFill>
          <a:blip r:embed="rId4"/>
          <a:stretch>
            <a:fillRect/>
          </a:stretch>
        </p:blipFill>
        <p:spPr>
          <a:xfrm>
            <a:off x="6846297" y="2737515"/>
            <a:ext cx="3804285" cy="1382969"/>
          </a:xfrm>
          <a:prstGeom prst="rect">
            <a:avLst/>
          </a:prstGeom>
        </p:spPr>
      </p:pic>
      <p:sp>
        <p:nvSpPr>
          <p:cNvPr id="7" name="Rektangel 6">
            <a:extLst>
              <a:ext uri="{FF2B5EF4-FFF2-40B4-BE49-F238E27FC236}">
                <a16:creationId xmlns:a16="http://schemas.microsoft.com/office/drawing/2014/main" id="{887F13C8-5407-4D12-A21E-101EAD945BF7}"/>
              </a:ext>
            </a:extLst>
          </p:cNvPr>
          <p:cNvSpPr/>
          <p:nvPr/>
        </p:nvSpPr>
        <p:spPr>
          <a:xfrm>
            <a:off x="6779621" y="2633886"/>
            <a:ext cx="3842386" cy="1595213"/>
          </a:xfrm>
          <a:prstGeom prst="rect">
            <a:avLst/>
          </a:prstGeom>
          <a:noFill/>
          <a:ln>
            <a:solidFill>
              <a:srgbClr val="AC141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9" name="Lige forbindelse 8">
            <a:extLst>
              <a:ext uri="{FF2B5EF4-FFF2-40B4-BE49-F238E27FC236}">
                <a16:creationId xmlns:a16="http://schemas.microsoft.com/office/drawing/2014/main" id="{732578C4-4F48-4500-A894-FA70426C494B}"/>
              </a:ext>
            </a:extLst>
          </p:cNvPr>
          <p:cNvCxnSpPr>
            <a:cxnSpLocks/>
            <a:endCxn id="7" idx="1"/>
          </p:cNvCxnSpPr>
          <p:nvPr/>
        </p:nvCxnSpPr>
        <p:spPr>
          <a:xfrm flipV="1">
            <a:off x="5495925" y="3431493"/>
            <a:ext cx="1283696" cy="578532"/>
          </a:xfrm>
          <a:prstGeom prst="line">
            <a:avLst/>
          </a:prstGeom>
          <a:ln w="19050">
            <a:solidFill>
              <a:srgbClr val="AC141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662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_skabelon_FUV_wide" id="{9B5AC984-741D-AB46-9D78-968FC0F08707}" vid="{06ECE866-8004-1643-AA61-6A0906AE20D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7A4CFED1B037A41A842E45103C1DD27" ma:contentTypeVersion="11" ma:contentTypeDescription="Opret et nyt dokument." ma:contentTypeScope="" ma:versionID="363eb16f812a2483f75581e9e397e682">
  <xsd:schema xmlns:xsd="http://www.w3.org/2001/XMLSchema" xmlns:xs="http://www.w3.org/2001/XMLSchema" xmlns:p="http://schemas.microsoft.com/office/2006/metadata/properties" xmlns:ns2="2c737d01-d91a-40af-9ab4-c1e2068c0320" xmlns:ns3="734d7a8f-d809-460f-b7f4-bc4c6ed8df36" targetNamespace="http://schemas.microsoft.com/office/2006/metadata/properties" ma:root="true" ma:fieldsID="b326cc674102781a911fb25efc671d43" ns2:_="" ns3:_="">
    <xsd:import namespace="2c737d01-d91a-40af-9ab4-c1e2068c0320"/>
    <xsd:import namespace="734d7a8f-d809-460f-b7f4-bc4c6ed8df3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37d01-d91a-40af-9ab4-c1e2068c03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4d7a8f-d809-460f-b7f4-bc4c6ed8df36" elementFormDefault="qualified">
    <xsd:import namespace="http://schemas.microsoft.com/office/2006/documentManagement/types"/>
    <xsd:import namespace="http://schemas.microsoft.com/office/infopath/2007/PartnerControls"/>
    <xsd:element name="SharedWithUsers" ma:index="17"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018CD6-5DF8-4CCE-BFA5-23E2E9410E3E}">
  <ds:schemaRefs>
    <ds:schemaRef ds:uri="http://schemas.microsoft.com/sharepoint/v3/contenttype/forms"/>
  </ds:schemaRefs>
</ds:datastoreItem>
</file>

<file path=customXml/itemProps2.xml><?xml version="1.0" encoding="utf-8"?>
<ds:datastoreItem xmlns:ds="http://schemas.openxmlformats.org/officeDocument/2006/customXml" ds:itemID="{0024CA9E-B5DD-47D5-B03C-6E254BF70E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37d01-d91a-40af-9ab4-c1e2068c0320"/>
    <ds:schemaRef ds:uri="734d7a8f-d809-460f-b7f4-bc4c6ed8df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A1E6D2-1E31-4BE1-BC12-7F68E10B0E02}">
  <ds:schemaRefs>
    <ds:schemaRef ds:uri="http://schemas.microsoft.com/office/2006/metadata/properties"/>
    <ds:schemaRef ds:uri="http://purl.org/dc/terms/"/>
    <ds:schemaRef ds:uri="http://purl.org/dc/elements/1.1/"/>
    <ds:schemaRef ds:uri="http://purl.org/dc/dcmitype/"/>
    <ds:schemaRef ds:uri="734d7a8f-d809-460f-b7f4-bc4c6ed8df36"/>
    <ds:schemaRef ds:uri="http://schemas.microsoft.com/office/infopath/2007/PartnerControls"/>
    <ds:schemaRef ds:uri="http://schemas.microsoft.com/office/2006/documentManagement/types"/>
    <ds:schemaRef ds:uri="http://schemas.openxmlformats.org/package/2006/metadata/core-properties"/>
    <ds:schemaRef ds:uri="2c737d01-d91a-40af-9ab4-c1e2068c032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Powerpoint_skabelon_FUV_wide</Template>
  <TotalTime>340</TotalTime>
  <Words>3666</Words>
  <Application>Microsoft Office PowerPoint</Application>
  <PresentationFormat>Widescreen</PresentationFormat>
  <Paragraphs>232</Paragraphs>
  <Slides>32</Slides>
  <Notes>8</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32</vt:i4>
      </vt:variant>
    </vt:vector>
  </HeadingPairs>
  <TitlesOfParts>
    <vt:vector size="38" baseType="lpstr">
      <vt:lpstr>Arial</vt:lpstr>
      <vt:lpstr>Calibri</vt:lpstr>
      <vt:lpstr>Calibri Light</vt:lpstr>
      <vt:lpstr>Symbol</vt:lpstr>
      <vt:lpstr>Wingdings</vt:lpstr>
      <vt:lpstr>Kontortema</vt:lpstr>
      <vt:lpstr>2020  Kvantitative studier </vt:lpstr>
      <vt:lpstr>Formål</vt:lpstr>
      <vt:lpstr>Religiøsitet og forholdet til folkekirken 2020</vt:lpstr>
      <vt:lpstr>Traditionsbrud &amp;  nye befolkningsgrupper</vt:lpstr>
      <vt:lpstr>Stigende religiøs forskellighed i Befolkningen</vt:lpstr>
      <vt:lpstr>Livsfase vs. generation</vt:lpstr>
      <vt:lpstr>forholdet til folkekirken over tid</vt:lpstr>
      <vt:lpstr>Medlemskab af folkekirken</vt:lpstr>
      <vt:lpstr>Generation, herkomst og medlemskaB</vt:lpstr>
      <vt:lpstr>Videreførelse af dåb </vt:lpstr>
      <vt:lpstr>Det stabile Medlemskab</vt:lpstr>
      <vt:lpstr>Forskelle på Befolkning og medlemmer af folkekirken</vt:lpstr>
      <vt:lpstr>Hvorfor medlem af folkekirken?</vt:lpstr>
      <vt:lpstr>Hvorfor medlem af folkekirken?  2 min. + 2 min. med sidemand</vt:lpstr>
      <vt:lpstr>De fire kollektive identiteter </vt:lpstr>
      <vt:lpstr>Stabilt kollektivt medlemskab</vt:lpstr>
      <vt:lpstr>Tro og medlemskab</vt:lpstr>
      <vt:lpstr>Årsager til medlemskab i vores sogn</vt:lpstr>
      <vt:lpstr>Brug af folkekirken</vt:lpstr>
      <vt:lpstr>Brug af folkekirken 2 min. + 2. min. med sidemand</vt:lpstr>
      <vt:lpstr>Brug af folkekirken (hele BEFOLKNINGEN)</vt:lpstr>
      <vt:lpstr>Brug af folkekirken</vt:lpstr>
      <vt:lpstr>Brug af folkekirken (folkekirkemedlemmer)</vt:lpstr>
      <vt:lpstr>begravelsespraksis</vt:lpstr>
      <vt:lpstr>Brug af folkekirken i vores sogn</vt:lpstr>
      <vt:lpstr>Holdninger og forventninger  til folkekirken</vt:lpstr>
      <vt:lpstr>Emner for kirkelig prioritet (befolkningen) 2 min. + 2 min. med sidemand</vt:lpstr>
      <vt:lpstr>Emner for kirkelig prioritet (folkekirkemedlemmer)</vt:lpstr>
      <vt:lpstr>Ønsker til folkekirkelige prioriteringer</vt:lpstr>
      <vt:lpstr>Folkekirken i det offentlige rum (befolkningen)</vt:lpstr>
      <vt:lpstr>Prioritering i vores sogn</vt:lpstr>
      <vt:lpstr>Tak for jeres tid </vt:lpstr>
    </vt:vector>
  </TitlesOfParts>
  <Company>Kirkenettet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Jais Poulsen</dc:creator>
  <cp:lastModifiedBy>Charlotte Tybjerg Sørensen</cp:lastModifiedBy>
  <cp:revision>17</cp:revision>
  <dcterms:created xsi:type="dcterms:W3CDTF">2021-05-04T11:17:41Z</dcterms:created>
  <dcterms:modified xsi:type="dcterms:W3CDTF">2021-08-11T13:22:14Z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0x010100F7A4CFED1B037A41A842E45103C1DD27</vt:lpwstr>
  </property>
</Properties>
</file>