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66" r:id="rId5"/>
    <p:sldId id="583" r:id="rId6"/>
    <p:sldId id="576" r:id="rId7"/>
    <p:sldId id="584" r:id="rId8"/>
    <p:sldId id="585" r:id="rId9"/>
    <p:sldId id="586" r:id="rId10"/>
    <p:sldId id="636" r:id="rId11"/>
    <p:sldId id="633" r:id="rId12"/>
    <p:sldId id="594" r:id="rId13"/>
    <p:sldId id="589" r:id="rId14"/>
    <p:sldId id="637" r:id="rId15"/>
    <p:sldId id="634" r:id="rId16"/>
    <p:sldId id="595" r:id="rId17"/>
    <p:sldId id="591" r:id="rId18"/>
    <p:sldId id="593" r:id="rId19"/>
    <p:sldId id="631" r:id="rId20"/>
    <p:sldId id="632" r:id="rId21"/>
    <p:sldId id="339" r:id="rId22"/>
    <p:sldId id="343" r:id="rId23"/>
    <p:sldId id="338" r:id="rId24"/>
    <p:sldId id="340" r:id="rId25"/>
    <p:sldId id="629" r:id="rId26"/>
    <p:sldId id="630" r:id="rId27"/>
    <p:sldId id="597" r:id="rId28"/>
    <p:sldId id="638" r:id="rId29"/>
    <p:sldId id="635" r:id="rId30"/>
    <p:sldId id="596" r:id="rId31"/>
    <p:sldId id="582" r:id="rId32"/>
  </p:sldIdLst>
  <p:sldSz cx="12192000" cy="6858000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16"/>
    <a:srgbClr val="8A8B8A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BAE7A-01BB-4EB8-B0E1-CF8BA75C37E7}" v="33" dt="2025-05-28T06:59:23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80"/>
  </p:normalViewPr>
  <p:slideViewPr>
    <p:cSldViewPr snapToGrid="0">
      <p:cViewPr varScale="1">
        <p:scale>
          <a:sx n="59" d="100"/>
          <a:sy n="59" d="100"/>
        </p:scale>
        <p:origin x="10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irkenettet.sharepoint.com/sites/UdvidetKirkestatistik/Delte%20dokumenter/General/02%20Drift/02%20Henvendelser/2025/Artikel%20til%20Kirken%20i%20dag%20om%20de%20fjerne%20medlemmer/Indvandrere%20i%20samfundet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l\Downloads\202512317256518356707FOLK1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irkenettet.sharepoint.com/sites/UdvidetKirkestatistik/Delte%20dokumenter/General/02%20Drift/02%20Henvendelser/2025/Artikel%20til%20Kirken%20i%20dag%20om%20de%20fjerne%20medlemmer/Indvandrere%20i%20samfundet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irkenettet.sharepoint.com/sites/UdvidetKirkestatistik/Delte%20dokumenter/General/02%20Drift/02%20Henvendelser/2025/Artikel%20til%20Kirken%20i%20dag%20om%20de%20fjerne%20medlemmer/Indvandrere%20i%20samfundet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Indvandrere og efterkommere i alt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KMSTA002!$C$53</c:f>
              <c:strCache>
                <c:ptCount val="1"/>
                <c:pt idx="0">
                  <c:v>Indvandrere i alt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KMSTA002!$D$3:$T$3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strCache>
            </c:strRef>
          </c:cat>
          <c:val>
            <c:numRef>
              <c:f>KMSTA002!$D$53:$T$53</c:f>
              <c:numCache>
                <c:formatCode>0</c:formatCode>
                <c:ptCount val="17"/>
                <c:pt idx="0">
                  <c:v>497963</c:v>
                </c:pt>
                <c:pt idx="1">
                  <c:v>526037</c:v>
                </c:pt>
                <c:pt idx="2">
                  <c:v>542738</c:v>
                </c:pt>
                <c:pt idx="3">
                  <c:v>562517</c:v>
                </c:pt>
                <c:pt idx="4">
                  <c:v>580461</c:v>
                </c:pt>
                <c:pt idx="5">
                  <c:v>600674</c:v>
                </c:pt>
                <c:pt idx="6">
                  <c:v>626070</c:v>
                </c:pt>
                <c:pt idx="7">
                  <c:v>657473</c:v>
                </c:pt>
                <c:pt idx="8">
                  <c:v>703873</c:v>
                </c:pt>
                <c:pt idx="9">
                  <c:v>741572</c:v>
                </c:pt>
                <c:pt idx="10">
                  <c:v>770397</c:v>
                </c:pt>
                <c:pt idx="11">
                  <c:v>793601</c:v>
                </c:pt>
                <c:pt idx="12">
                  <c:v>807169</c:v>
                </c:pt>
                <c:pt idx="13">
                  <c:v>817438</c:v>
                </c:pt>
                <c:pt idx="14">
                  <c:v>847041</c:v>
                </c:pt>
                <c:pt idx="15">
                  <c:v>910899</c:v>
                </c:pt>
                <c:pt idx="16">
                  <c:v>943066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21-47F8-832A-86C887658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7037199"/>
        <c:axId val="837037679"/>
      </c:lineChart>
      <c:catAx>
        <c:axId val="83703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37037679"/>
        <c:crosses val="autoZero"/>
        <c:auto val="1"/>
        <c:lblAlgn val="ctr"/>
        <c:lblOffset val="100"/>
        <c:noMultiLvlLbl val="0"/>
      </c:catAx>
      <c:valAx>
        <c:axId val="83703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3703719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Indvandrere og efterkommere</a:t>
            </a:r>
            <a:r>
              <a:rPr lang="da-DK" baseline="0" dirty="0"/>
              <a:t> i andel af befolkningen, fordelt efter region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FOLK1E!$B$9:$C$9</c:f>
              <c:strCache>
                <c:ptCount val="2"/>
                <c:pt idx="0">
                  <c:v>Region Hovedstaden</c:v>
                </c:pt>
                <c:pt idx="1">
                  <c:v>Indvandrere og efterkommere ialt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FOLK1E!$D$3:$BS$3</c:f>
              <c:strCache>
                <c:ptCount val="68"/>
                <c:pt idx="0">
                  <c:v>2008K1</c:v>
                </c:pt>
                <c:pt idx="1">
                  <c:v>2008K2</c:v>
                </c:pt>
                <c:pt idx="2">
                  <c:v>2008K3</c:v>
                </c:pt>
                <c:pt idx="3">
                  <c:v>2008K4</c:v>
                </c:pt>
                <c:pt idx="4">
                  <c:v>2009K1</c:v>
                </c:pt>
                <c:pt idx="5">
                  <c:v>2009K2</c:v>
                </c:pt>
                <c:pt idx="6">
                  <c:v>2009K3</c:v>
                </c:pt>
                <c:pt idx="7">
                  <c:v>2009K4</c:v>
                </c:pt>
                <c:pt idx="8">
                  <c:v>2010K1</c:v>
                </c:pt>
                <c:pt idx="9">
                  <c:v>2010K2</c:v>
                </c:pt>
                <c:pt idx="10">
                  <c:v>2010K3</c:v>
                </c:pt>
                <c:pt idx="11">
                  <c:v>2010K4</c:v>
                </c:pt>
                <c:pt idx="12">
                  <c:v>2011K1</c:v>
                </c:pt>
                <c:pt idx="13">
                  <c:v>2011K2</c:v>
                </c:pt>
                <c:pt idx="14">
                  <c:v>2011K3</c:v>
                </c:pt>
                <c:pt idx="15">
                  <c:v>2011K4</c:v>
                </c:pt>
                <c:pt idx="16">
                  <c:v>2012K1</c:v>
                </c:pt>
                <c:pt idx="17">
                  <c:v>2012K2</c:v>
                </c:pt>
                <c:pt idx="18">
                  <c:v>2012K3</c:v>
                </c:pt>
                <c:pt idx="19">
                  <c:v>2012K4</c:v>
                </c:pt>
                <c:pt idx="20">
                  <c:v>2013K1</c:v>
                </c:pt>
                <c:pt idx="21">
                  <c:v>2013K2</c:v>
                </c:pt>
                <c:pt idx="22">
                  <c:v>2013K3</c:v>
                </c:pt>
                <c:pt idx="23">
                  <c:v>2013K4</c:v>
                </c:pt>
                <c:pt idx="24">
                  <c:v>2014K1</c:v>
                </c:pt>
                <c:pt idx="25">
                  <c:v>2014K2</c:v>
                </c:pt>
                <c:pt idx="26">
                  <c:v>2014K3</c:v>
                </c:pt>
                <c:pt idx="27">
                  <c:v>2014K4</c:v>
                </c:pt>
                <c:pt idx="28">
                  <c:v>2015K1</c:v>
                </c:pt>
                <c:pt idx="29">
                  <c:v>2015K2</c:v>
                </c:pt>
                <c:pt idx="30">
                  <c:v>2015K3</c:v>
                </c:pt>
                <c:pt idx="31">
                  <c:v>2015K4</c:v>
                </c:pt>
                <c:pt idx="32">
                  <c:v>2016K1</c:v>
                </c:pt>
                <c:pt idx="33">
                  <c:v>2016K2</c:v>
                </c:pt>
                <c:pt idx="34">
                  <c:v>2016K3</c:v>
                </c:pt>
                <c:pt idx="35">
                  <c:v>2016K4</c:v>
                </c:pt>
                <c:pt idx="36">
                  <c:v>2017K1</c:v>
                </c:pt>
                <c:pt idx="37">
                  <c:v>2017K2</c:v>
                </c:pt>
                <c:pt idx="38">
                  <c:v>2017K3</c:v>
                </c:pt>
                <c:pt idx="39">
                  <c:v>2017K4</c:v>
                </c:pt>
                <c:pt idx="40">
                  <c:v>2018K1</c:v>
                </c:pt>
                <c:pt idx="41">
                  <c:v>2018K2</c:v>
                </c:pt>
                <c:pt idx="42">
                  <c:v>2018K3</c:v>
                </c:pt>
                <c:pt idx="43">
                  <c:v>2018K4</c:v>
                </c:pt>
                <c:pt idx="44">
                  <c:v>2019K1</c:v>
                </c:pt>
                <c:pt idx="45">
                  <c:v>2019K2</c:v>
                </c:pt>
                <c:pt idx="46">
                  <c:v>2019K3</c:v>
                </c:pt>
                <c:pt idx="47">
                  <c:v>2019K4</c:v>
                </c:pt>
                <c:pt idx="48">
                  <c:v>2020K1</c:v>
                </c:pt>
                <c:pt idx="49">
                  <c:v>2020K2</c:v>
                </c:pt>
                <c:pt idx="50">
                  <c:v>2020K3</c:v>
                </c:pt>
                <c:pt idx="51">
                  <c:v>2020K4</c:v>
                </c:pt>
                <c:pt idx="52">
                  <c:v>2021K1</c:v>
                </c:pt>
                <c:pt idx="53">
                  <c:v>2021K2</c:v>
                </c:pt>
                <c:pt idx="54">
                  <c:v>2021K3</c:v>
                </c:pt>
                <c:pt idx="55">
                  <c:v>2021K4</c:v>
                </c:pt>
                <c:pt idx="56">
                  <c:v>2022K1</c:v>
                </c:pt>
                <c:pt idx="57">
                  <c:v>2022K2</c:v>
                </c:pt>
                <c:pt idx="58">
                  <c:v>2022K3</c:v>
                </c:pt>
                <c:pt idx="59">
                  <c:v>2022K4</c:v>
                </c:pt>
                <c:pt idx="60">
                  <c:v>2023K1</c:v>
                </c:pt>
                <c:pt idx="61">
                  <c:v>2023K2</c:v>
                </c:pt>
                <c:pt idx="62">
                  <c:v>2023K3</c:v>
                </c:pt>
                <c:pt idx="63">
                  <c:v>2023K4</c:v>
                </c:pt>
                <c:pt idx="64">
                  <c:v>2024K1</c:v>
                </c:pt>
                <c:pt idx="65">
                  <c:v>2024K2</c:v>
                </c:pt>
                <c:pt idx="66">
                  <c:v>2024K3</c:v>
                </c:pt>
                <c:pt idx="67">
                  <c:v>2024K4</c:v>
                </c:pt>
              </c:strCache>
            </c:strRef>
          </c:cat>
          <c:val>
            <c:numRef>
              <c:f>FOLK1E!$D$9:$BS$9</c:f>
              <c:numCache>
                <c:formatCode>General</c:formatCode>
                <c:ptCount val="68"/>
                <c:pt idx="0">
                  <c:v>14.4</c:v>
                </c:pt>
                <c:pt idx="1">
                  <c:v>14.56</c:v>
                </c:pt>
                <c:pt idx="2">
                  <c:v>14.62</c:v>
                </c:pt>
                <c:pt idx="3">
                  <c:v>14.92</c:v>
                </c:pt>
                <c:pt idx="4">
                  <c:v>15</c:v>
                </c:pt>
                <c:pt idx="5">
                  <c:v>15.14</c:v>
                </c:pt>
                <c:pt idx="6">
                  <c:v>15.17</c:v>
                </c:pt>
                <c:pt idx="7">
                  <c:v>15.39</c:v>
                </c:pt>
                <c:pt idx="8">
                  <c:v>15.42</c:v>
                </c:pt>
                <c:pt idx="9">
                  <c:v>15.57</c:v>
                </c:pt>
                <c:pt idx="10">
                  <c:v>15.57</c:v>
                </c:pt>
                <c:pt idx="11">
                  <c:v>15.82</c:v>
                </c:pt>
                <c:pt idx="12">
                  <c:v>15.85</c:v>
                </c:pt>
                <c:pt idx="13">
                  <c:v>15.94</c:v>
                </c:pt>
                <c:pt idx="14">
                  <c:v>15.92</c:v>
                </c:pt>
                <c:pt idx="15">
                  <c:v>16.12</c:v>
                </c:pt>
                <c:pt idx="16">
                  <c:v>16.14</c:v>
                </c:pt>
                <c:pt idx="17">
                  <c:v>16.239999999999998</c:v>
                </c:pt>
                <c:pt idx="18">
                  <c:v>16.23</c:v>
                </c:pt>
                <c:pt idx="19">
                  <c:v>16.440000000000001</c:v>
                </c:pt>
                <c:pt idx="20">
                  <c:v>16.48</c:v>
                </c:pt>
                <c:pt idx="21">
                  <c:v>16.62</c:v>
                </c:pt>
                <c:pt idx="22">
                  <c:v>16.61</c:v>
                </c:pt>
                <c:pt idx="23">
                  <c:v>16.89</c:v>
                </c:pt>
                <c:pt idx="24">
                  <c:v>16.95</c:v>
                </c:pt>
                <c:pt idx="25">
                  <c:v>17.13</c:v>
                </c:pt>
                <c:pt idx="26">
                  <c:v>17.16</c:v>
                </c:pt>
                <c:pt idx="27">
                  <c:v>17.47</c:v>
                </c:pt>
                <c:pt idx="28">
                  <c:v>17.52</c:v>
                </c:pt>
                <c:pt idx="29">
                  <c:v>17.739999999999998</c:v>
                </c:pt>
                <c:pt idx="30">
                  <c:v>17.82</c:v>
                </c:pt>
                <c:pt idx="31">
                  <c:v>18.16</c:v>
                </c:pt>
                <c:pt idx="32">
                  <c:v>18.28</c:v>
                </c:pt>
                <c:pt idx="33">
                  <c:v>18.47</c:v>
                </c:pt>
                <c:pt idx="34">
                  <c:v>18.510000000000002</c:v>
                </c:pt>
                <c:pt idx="35">
                  <c:v>18.86</c:v>
                </c:pt>
                <c:pt idx="36">
                  <c:v>18.91</c:v>
                </c:pt>
                <c:pt idx="37">
                  <c:v>19.100000000000001</c:v>
                </c:pt>
                <c:pt idx="38">
                  <c:v>19.07</c:v>
                </c:pt>
                <c:pt idx="39">
                  <c:v>19.38</c:v>
                </c:pt>
                <c:pt idx="40">
                  <c:v>19.43</c:v>
                </c:pt>
                <c:pt idx="41">
                  <c:v>19.59</c:v>
                </c:pt>
                <c:pt idx="42">
                  <c:v>19.559999999999999</c:v>
                </c:pt>
                <c:pt idx="43">
                  <c:v>19.850000000000001</c:v>
                </c:pt>
                <c:pt idx="44">
                  <c:v>19.850000000000001</c:v>
                </c:pt>
                <c:pt idx="45">
                  <c:v>20.03</c:v>
                </c:pt>
                <c:pt idx="46">
                  <c:v>20.010000000000002</c:v>
                </c:pt>
                <c:pt idx="47">
                  <c:v>20.25</c:v>
                </c:pt>
                <c:pt idx="48">
                  <c:v>20.149999999999999</c:v>
                </c:pt>
                <c:pt idx="49">
                  <c:v>20.2</c:v>
                </c:pt>
                <c:pt idx="50">
                  <c:v>20.16</c:v>
                </c:pt>
                <c:pt idx="51">
                  <c:v>20.309999999999999</c:v>
                </c:pt>
                <c:pt idx="52">
                  <c:v>20.39</c:v>
                </c:pt>
                <c:pt idx="53">
                  <c:v>20.45</c:v>
                </c:pt>
                <c:pt idx="54">
                  <c:v>20.51</c:v>
                </c:pt>
                <c:pt idx="55">
                  <c:v>20.8</c:v>
                </c:pt>
                <c:pt idx="56">
                  <c:v>20.94</c:v>
                </c:pt>
                <c:pt idx="57">
                  <c:v>21.22</c:v>
                </c:pt>
                <c:pt idx="58">
                  <c:v>21.51</c:v>
                </c:pt>
                <c:pt idx="59">
                  <c:v>21.87</c:v>
                </c:pt>
                <c:pt idx="60">
                  <c:v>22.03</c:v>
                </c:pt>
                <c:pt idx="61">
                  <c:v>22.32</c:v>
                </c:pt>
                <c:pt idx="62">
                  <c:v>22.36</c:v>
                </c:pt>
                <c:pt idx="63">
                  <c:v>22.7</c:v>
                </c:pt>
                <c:pt idx="64">
                  <c:v>22.81</c:v>
                </c:pt>
                <c:pt idx="65">
                  <c:v>23.05</c:v>
                </c:pt>
                <c:pt idx="66">
                  <c:v>23.09</c:v>
                </c:pt>
                <c:pt idx="67">
                  <c:v>23.46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8E-44E3-8C85-AEDEB7C57A48}"/>
            </c:ext>
          </c:extLst>
        </c:ser>
        <c:ser>
          <c:idx val="1"/>
          <c:order val="1"/>
          <c:tx>
            <c:strRef>
              <c:f>FOLK1E!$B$15:$C$15</c:f>
              <c:strCache>
                <c:ptCount val="2"/>
                <c:pt idx="0">
                  <c:v>Region Sjælland</c:v>
                </c:pt>
                <c:pt idx="1">
                  <c:v>Indvandrere og efterkommere ialt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FOLK1E!$D$3:$BS$3</c:f>
              <c:strCache>
                <c:ptCount val="68"/>
                <c:pt idx="0">
                  <c:v>2008K1</c:v>
                </c:pt>
                <c:pt idx="1">
                  <c:v>2008K2</c:v>
                </c:pt>
                <c:pt idx="2">
                  <c:v>2008K3</c:v>
                </c:pt>
                <c:pt idx="3">
                  <c:v>2008K4</c:v>
                </c:pt>
                <c:pt idx="4">
                  <c:v>2009K1</c:v>
                </c:pt>
                <c:pt idx="5">
                  <c:v>2009K2</c:v>
                </c:pt>
                <c:pt idx="6">
                  <c:v>2009K3</c:v>
                </c:pt>
                <c:pt idx="7">
                  <c:v>2009K4</c:v>
                </c:pt>
                <c:pt idx="8">
                  <c:v>2010K1</c:v>
                </c:pt>
                <c:pt idx="9">
                  <c:v>2010K2</c:v>
                </c:pt>
                <c:pt idx="10">
                  <c:v>2010K3</c:v>
                </c:pt>
                <c:pt idx="11">
                  <c:v>2010K4</c:v>
                </c:pt>
                <c:pt idx="12">
                  <c:v>2011K1</c:v>
                </c:pt>
                <c:pt idx="13">
                  <c:v>2011K2</c:v>
                </c:pt>
                <c:pt idx="14">
                  <c:v>2011K3</c:v>
                </c:pt>
                <c:pt idx="15">
                  <c:v>2011K4</c:v>
                </c:pt>
                <c:pt idx="16">
                  <c:v>2012K1</c:v>
                </c:pt>
                <c:pt idx="17">
                  <c:v>2012K2</c:v>
                </c:pt>
                <c:pt idx="18">
                  <c:v>2012K3</c:v>
                </c:pt>
                <c:pt idx="19">
                  <c:v>2012K4</c:v>
                </c:pt>
                <c:pt idx="20">
                  <c:v>2013K1</c:v>
                </c:pt>
                <c:pt idx="21">
                  <c:v>2013K2</c:v>
                </c:pt>
                <c:pt idx="22">
                  <c:v>2013K3</c:v>
                </c:pt>
                <c:pt idx="23">
                  <c:v>2013K4</c:v>
                </c:pt>
                <c:pt idx="24">
                  <c:v>2014K1</c:v>
                </c:pt>
                <c:pt idx="25">
                  <c:v>2014K2</c:v>
                </c:pt>
                <c:pt idx="26">
                  <c:v>2014K3</c:v>
                </c:pt>
                <c:pt idx="27">
                  <c:v>2014K4</c:v>
                </c:pt>
                <c:pt idx="28">
                  <c:v>2015K1</c:v>
                </c:pt>
                <c:pt idx="29">
                  <c:v>2015K2</c:v>
                </c:pt>
                <c:pt idx="30">
                  <c:v>2015K3</c:v>
                </c:pt>
                <c:pt idx="31">
                  <c:v>2015K4</c:v>
                </c:pt>
                <c:pt idx="32">
                  <c:v>2016K1</c:v>
                </c:pt>
                <c:pt idx="33">
                  <c:v>2016K2</c:v>
                </c:pt>
                <c:pt idx="34">
                  <c:v>2016K3</c:v>
                </c:pt>
                <c:pt idx="35">
                  <c:v>2016K4</c:v>
                </c:pt>
                <c:pt idx="36">
                  <c:v>2017K1</c:v>
                </c:pt>
                <c:pt idx="37">
                  <c:v>2017K2</c:v>
                </c:pt>
                <c:pt idx="38">
                  <c:v>2017K3</c:v>
                </c:pt>
                <c:pt idx="39">
                  <c:v>2017K4</c:v>
                </c:pt>
                <c:pt idx="40">
                  <c:v>2018K1</c:v>
                </c:pt>
                <c:pt idx="41">
                  <c:v>2018K2</c:v>
                </c:pt>
                <c:pt idx="42">
                  <c:v>2018K3</c:v>
                </c:pt>
                <c:pt idx="43">
                  <c:v>2018K4</c:v>
                </c:pt>
                <c:pt idx="44">
                  <c:v>2019K1</c:v>
                </c:pt>
                <c:pt idx="45">
                  <c:v>2019K2</c:v>
                </c:pt>
                <c:pt idx="46">
                  <c:v>2019K3</c:v>
                </c:pt>
                <c:pt idx="47">
                  <c:v>2019K4</c:v>
                </c:pt>
                <c:pt idx="48">
                  <c:v>2020K1</c:v>
                </c:pt>
                <c:pt idx="49">
                  <c:v>2020K2</c:v>
                </c:pt>
                <c:pt idx="50">
                  <c:v>2020K3</c:v>
                </c:pt>
                <c:pt idx="51">
                  <c:v>2020K4</c:v>
                </c:pt>
                <c:pt idx="52">
                  <c:v>2021K1</c:v>
                </c:pt>
                <c:pt idx="53">
                  <c:v>2021K2</c:v>
                </c:pt>
                <c:pt idx="54">
                  <c:v>2021K3</c:v>
                </c:pt>
                <c:pt idx="55">
                  <c:v>2021K4</c:v>
                </c:pt>
                <c:pt idx="56">
                  <c:v>2022K1</c:v>
                </c:pt>
                <c:pt idx="57">
                  <c:v>2022K2</c:v>
                </c:pt>
                <c:pt idx="58">
                  <c:v>2022K3</c:v>
                </c:pt>
                <c:pt idx="59">
                  <c:v>2022K4</c:v>
                </c:pt>
                <c:pt idx="60">
                  <c:v>2023K1</c:v>
                </c:pt>
                <c:pt idx="61">
                  <c:v>2023K2</c:v>
                </c:pt>
                <c:pt idx="62">
                  <c:v>2023K3</c:v>
                </c:pt>
                <c:pt idx="63">
                  <c:v>2023K4</c:v>
                </c:pt>
                <c:pt idx="64">
                  <c:v>2024K1</c:v>
                </c:pt>
                <c:pt idx="65">
                  <c:v>2024K2</c:v>
                </c:pt>
                <c:pt idx="66">
                  <c:v>2024K3</c:v>
                </c:pt>
                <c:pt idx="67">
                  <c:v>2024K4</c:v>
                </c:pt>
              </c:strCache>
            </c:strRef>
          </c:cat>
          <c:val>
            <c:numRef>
              <c:f>FOLK1E!$D$15:$BS$15</c:f>
              <c:numCache>
                <c:formatCode>General</c:formatCode>
                <c:ptCount val="68"/>
                <c:pt idx="0">
                  <c:v>6.36</c:v>
                </c:pt>
                <c:pt idx="1">
                  <c:v>6.42</c:v>
                </c:pt>
                <c:pt idx="2">
                  <c:v>6.46</c:v>
                </c:pt>
                <c:pt idx="3">
                  <c:v>6.55</c:v>
                </c:pt>
                <c:pt idx="4">
                  <c:v>6.59</c:v>
                </c:pt>
                <c:pt idx="5">
                  <c:v>6.64</c:v>
                </c:pt>
                <c:pt idx="6">
                  <c:v>6.66</c:v>
                </c:pt>
                <c:pt idx="7">
                  <c:v>6.72</c:v>
                </c:pt>
                <c:pt idx="8">
                  <c:v>6.74</c:v>
                </c:pt>
                <c:pt idx="9">
                  <c:v>6.78</c:v>
                </c:pt>
                <c:pt idx="10">
                  <c:v>6.79</c:v>
                </c:pt>
                <c:pt idx="11">
                  <c:v>6.85</c:v>
                </c:pt>
                <c:pt idx="12">
                  <c:v>6.87</c:v>
                </c:pt>
                <c:pt idx="13">
                  <c:v>6.9</c:v>
                </c:pt>
                <c:pt idx="14">
                  <c:v>6.93</c:v>
                </c:pt>
                <c:pt idx="15">
                  <c:v>6.98</c:v>
                </c:pt>
                <c:pt idx="16">
                  <c:v>7.03</c:v>
                </c:pt>
                <c:pt idx="17">
                  <c:v>7.07</c:v>
                </c:pt>
                <c:pt idx="18">
                  <c:v>7.1</c:v>
                </c:pt>
                <c:pt idx="19">
                  <c:v>7.17</c:v>
                </c:pt>
                <c:pt idx="20">
                  <c:v>7.22</c:v>
                </c:pt>
                <c:pt idx="21">
                  <c:v>7.3</c:v>
                </c:pt>
                <c:pt idx="22">
                  <c:v>7.37</c:v>
                </c:pt>
                <c:pt idx="23">
                  <c:v>7.46</c:v>
                </c:pt>
                <c:pt idx="24">
                  <c:v>7.54</c:v>
                </c:pt>
                <c:pt idx="25">
                  <c:v>7.68</c:v>
                </c:pt>
                <c:pt idx="26">
                  <c:v>7.77</c:v>
                </c:pt>
                <c:pt idx="27">
                  <c:v>7.91</c:v>
                </c:pt>
                <c:pt idx="28">
                  <c:v>8.0399999999999991</c:v>
                </c:pt>
                <c:pt idx="29">
                  <c:v>8.2200000000000006</c:v>
                </c:pt>
                <c:pt idx="30">
                  <c:v>8.42</c:v>
                </c:pt>
                <c:pt idx="31">
                  <c:v>8.6300000000000008</c:v>
                </c:pt>
                <c:pt idx="32">
                  <c:v>8.7799999999999994</c:v>
                </c:pt>
                <c:pt idx="33">
                  <c:v>8.94</c:v>
                </c:pt>
                <c:pt idx="34">
                  <c:v>9.0500000000000007</c:v>
                </c:pt>
                <c:pt idx="35">
                  <c:v>9.2200000000000006</c:v>
                </c:pt>
                <c:pt idx="36">
                  <c:v>9.2799999999999994</c:v>
                </c:pt>
                <c:pt idx="37">
                  <c:v>9.3800000000000008</c:v>
                </c:pt>
                <c:pt idx="38">
                  <c:v>9.4499999999999993</c:v>
                </c:pt>
                <c:pt idx="39">
                  <c:v>9.5500000000000007</c:v>
                </c:pt>
                <c:pt idx="40">
                  <c:v>9.57</c:v>
                </c:pt>
                <c:pt idx="41">
                  <c:v>9.64</c:v>
                </c:pt>
                <c:pt idx="42">
                  <c:v>9.68</c:v>
                </c:pt>
                <c:pt idx="43">
                  <c:v>9.7799999999999994</c:v>
                </c:pt>
                <c:pt idx="44">
                  <c:v>9.8000000000000007</c:v>
                </c:pt>
                <c:pt idx="45">
                  <c:v>9.86</c:v>
                </c:pt>
                <c:pt idx="46">
                  <c:v>9.89</c:v>
                </c:pt>
                <c:pt idx="47">
                  <c:v>9.94</c:v>
                </c:pt>
                <c:pt idx="48">
                  <c:v>9.9600000000000009</c:v>
                </c:pt>
                <c:pt idx="49">
                  <c:v>9.98</c:v>
                </c:pt>
                <c:pt idx="50">
                  <c:v>9.99</c:v>
                </c:pt>
                <c:pt idx="51">
                  <c:v>10.06</c:v>
                </c:pt>
                <c:pt idx="52">
                  <c:v>10.119999999999999</c:v>
                </c:pt>
                <c:pt idx="53">
                  <c:v>10.19</c:v>
                </c:pt>
                <c:pt idx="54">
                  <c:v>10.28</c:v>
                </c:pt>
                <c:pt idx="55">
                  <c:v>10.39</c:v>
                </c:pt>
                <c:pt idx="56">
                  <c:v>10.48</c:v>
                </c:pt>
                <c:pt idx="57">
                  <c:v>10.62</c:v>
                </c:pt>
                <c:pt idx="58">
                  <c:v>11</c:v>
                </c:pt>
                <c:pt idx="59">
                  <c:v>11.18</c:v>
                </c:pt>
                <c:pt idx="60">
                  <c:v>11.27</c:v>
                </c:pt>
                <c:pt idx="61">
                  <c:v>11.38</c:v>
                </c:pt>
                <c:pt idx="62">
                  <c:v>11.47</c:v>
                </c:pt>
                <c:pt idx="63">
                  <c:v>11.59</c:v>
                </c:pt>
                <c:pt idx="64">
                  <c:v>11.66</c:v>
                </c:pt>
                <c:pt idx="65">
                  <c:v>11.75</c:v>
                </c:pt>
                <c:pt idx="66">
                  <c:v>11.82</c:v>
                </c:pt>
                <c:pt idx="67">
                  <c:v>11.97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8E-44E3-8C85-AEDEB7C57A48}"/>
            </c:ext>
          </c:extLst>
        </c:ser>
        <c:ser>
          <c:idx val="2"/>
          <c:order val="2"/>
          <c:tx>
            <c:strRef>
              <c:f>FOLK1E!$B$21:$C$21</c:f>
              <c:strCache>
                <c:ptCount val="2"/>
                <c:pt idx="0">
                  <c:v>Region Syddanmark</c:v>
                </c:pt>
                <c:pt idx="1">
                  <c:v>Indvandrere og efterkommere ialt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FOLK1E!$D$3:$BS$3</c:f>
              <c:strCache>
                <c:ptCount val="68"/>
                <c:pt idx="0">
                  <c:v>2008K1</c:v>
                </c:pt>
                <c:pt idx="1">
                  <c:v>2008K2</c:v>
                </c:pt>
                <c:pt idx="2">
                  <c:v>2008K3</c:v>
                </c:pt>
                <c:pt idx="3">
                  <c:v>2008K4</c:v>
                </c:pt>
                <c:pt idx="4">
                  <c:v>2009K1</c:v>
                </c:pt>
                <c:pt idx="5">
                  <c:v>2009K2</c:v>
                </c:pt>
                <c:pt idx="6">
                  <c:v>2009K3</c:v>
                </c:pt>
                <c:pt idx="7">
                  <c:v>2009K4</c:v>
                </c:pt>
                <c:pt idx="8">
                  <c:v>2010K1</c:v>
                </c:pt>
                <c:pt idx="9">
                  <c:v>2010K2</c:v>
                </c:pt>
                <c:pt idx="10">
                  <c:v>2010K3</c:v>
                </c:pt>
                <c:pt idx="11">
                  <c:v>2010K4</c:v>
                </c:pt>
                <c:pt idx="12">
                  <c:v>2011K1</c:v>
                </c:pt>
                <c:pt idx="13">
                  <c:v>2011K2</c:v>
                </c:pt>
                <c:pt idx="14">
                  <c:v>2011K3</c:v>
                </c:pt>
                <c:pt idx="15">
                  <c:v>2011K4</c:v>
                </c:pt>
                <c:pt idx="16">
                  <c:v>2012K1</c:v>
                </c:pt>
                <c:pt idx="17">
                  <c:v>2012K2</c:v>
                </c:pt>
                <c:pt idx="18">
                  <c:v>2012K3</c:v>
                </c:pt>
                <c:pt idx="19">
                  <c:v>2012K4</c:v>
                </c:pt>
                <c:pt idx="20">
                  <c:v>2013K1</c:v>
                </c:pt>
                <c:pt idx="21">
                  <c:v>2013K2</c:v>
                </c:pt>
                <c:pt idx="22">
                  <c:v>2013K3</c:v>
                </c:pt>
                <c:pt idx="23">
                  <c:v>2013K4</c:v>
                </c:pt>
                <c:pt idx="24">
                  <c:v>2014K1</c:v>
                </c:pt>
                <c:pt idx="25">
                  <c:v>2014K2</c:v>
                </c:pt>
                <c:pt idx="26">
                  <c:v>2014K3</c:v>
                </c:pt>
                <c:pt idx="27">
                  <c:v>2014K4</c:v>
                </c:pt>
                <c:pt idx="28">
                  <c:v>2015K1</c:v>
                </c:pt>
                <c:pt idx="29">
                  <c:v>2015K2</c:v>
                </c:pt>
                <c:pt idx="30">
                  <c:v>2015K3</c:v>
                </c:pt>
                <c:pt idx="31">
                  <c:v>2015K4</c:v>
                </c:pt>
                <c:pt idx="32">
                  <c:v>2016K1</c:v>
                </c:pt>
                <c:pt idx="33">
                  <c:v>2016K2</c:v>
                </c:pt>
                <c:pt idx="34">
                  <c:v>2016K3</c:v>
                </c:pt>
                <c:pt idx="35">
                  <c:v>2016K4</c:v>
                </c:pt>
                <c:pt idx="36">
                  <c:v>2017K1</c:v>
                </c:pt>
                <c:pt idx="37">
                  <c:v>2017K2</c:v>
                </c:pt>
                <c:pt idx="38">
                  <c:v>2017K3</c:v>
                </c:pt>
                <c:pt idx="39">
                  <c:v>2017K4</c:v>
                </c:pt>
                <c:pt idx="40">
                  <c:v>2018K1</c:v>
                </c:pt>
                <c:pt idx="41">
                  <c:v>2018K2</c:v>
                </c:pt>
                <c:pt idx="42">
                  <c:v>2018K3</c:v>
                </c:pt>
                <c:pt idx="43">
                  <c:v>2018K4</c:v>
                </c:pt>
                <c:pt idx="44">
                  <c:v>2019K1</c:v>
                </c:pt>
                <c:pt idx="45">
                  <c:v>2019K2</c:v>
                </c:pt>
                <c:pt idx="46">
                  <c:v>2019K3</c:v>
                </c:pt>
                <c:pt idx="47">
                  <c:v>2019K4</c:v>
                </c:pt>
                <c:pt idx="48">
                  <c:v>2020K1</c:v>
                </c:pt>
                <c:pt idx="49">
                  <c:v>2020K2</c:v>
                </c:pt>
                <c:pt idx="50">
                  <c:v>2020K3</c:v>
                </c:pt>
                <c:pt idx="51">
                  <c:v>2020K4</c:v>
                </c:pt>
                <c:pt idx="52">
                  <c:v>2021K1</c:v>
                </c:pt>
                <c:pt idx="53">
                  <c:v>2021K2</c:v>
                </c:pt>
                <c:pt idx="54">
                  <c:v>2021K3</c:v>
                </c:pt>
                <c:pt idx="55">
                  <c:v>2021K4</c:v>
                </c:pt>
                <c:pt idx="56">
                  <c:v>2022K1</c:v>
                </c:pt>
                <c:pt idx="57">
                  <c:v>2022K2</c:v>
                </c:pt>
                <c:pt idx="58">
                  <c:v>2022K3</c:v>
                </c:pt>
                <c:pt idx="59">
                  <c:v>2022K4</c:v>
                </c:pt>
                <c:pt idx="60">
                  <c:v>2023K1</c:v>
                </c:pt>
                <c:pt idx="61">
                  <c:v>2023K2</c:v>
                </c:pt>
                <c:pt idx="62">
                  <c:v>2023K3</c:v>
                </c:pt>
                <c:pt idx="63">
                  <c:v>2023K4</c:v>
                </c:pt>
                <c:pt idx="64">
                  <c:v>2024K1</c:v>
                </c:pt>
                <c:pt idx="65">
                  <c:v>2024K2</c:v>
                </c:pt>
                <c:pt idx="66">
                  <c:v>2024K3</c:v>
                </c:pt>
                <c:pt idx="67">
                  <c:v>2024K4</c:v>
                </c:pt>
              </c:strCache>
            </c:strRef>
          </c:cat>
          <c:val>
            <c:numRef>
              <c:f>FOLK1E!$D$21:$BS$21</c:f>
              <c:numCache>
                <c:formatCode>General</c:formatCode>
                <c:ptCount val="68"/>
                <c:pt idx="0">
                  <c:v>7.49</c:v>
                </c:pt>
                <c:pt idx="1">
                  <c:v>7.58</c:v>
                </c:pt>
                <c:pt idx="2">
                  <c:v>7.64</c:v>
                </c:pt>
                <c:pt idx="3">
                  <c:v>7.81</c:v>
                </c:pt>
                <c:pt idx="4">
                  <c:v>7.88</c:v>
                </c:pt>
                <c:pt idx="5">
                  <c:v>7.93</c:v>
                </c:pt>
                <c:pt idx="6">
                  <c:v>7.95</c:v>
                </c:pt>
                <c:pt idx="7">
                  <c:v>8.08</c:v>
                </c:pt>
                <c:pt idx="8">
                  <c:v>8.1</c:v>
                </c:pt>
                <c:pt idx="9">
                  <c:v>8.15</c:v>
                </c:pt>
                <c:pt idx="10">
                  <c:v>8.17</c:v>
                </c:pt>
                <c:pt idx="11">
                  <c:v>8.31</c:v>
                </c:pt>
                <c:pt idx="12">
                  <c:v>8.34</c:v>
                </c:pt>
                <c:pt idx="13">
                  <c:v>8.42</c:v>
                </c:pt>
                <c:pt idx="14">
                  <c:v>8.43</c:v>
                </c:pt>
                <c:pt idx="15">
                  <c:v>8.58</c:v>
                </c:pt>
                <c:pt idx="16">
                  <c:v>8.6199999999999992</c:v>
                </c:pt>
                <c:pt idx="17">
                  <c:v>8.69</c:v>
                </c:pt>
                <c:pt idx="18">
                  <c:v>8.7200000000000006</c:v>
                </c:pt>
                <c:pt idx="19">
                  <c:v>8.8800000000000008</c:v>
                </c:pt>
                <c:pt idx="20">
                  <c:v>8.92</c:v>
                </c:pt>
                <c:pt idx="21">
                  <c:v>9.01</c:v>
                </c:pt>
                <c:pt idx="22">
                  <c:v>9.0399999999999991</c:v>
                </c:pt>
                <c:pt idx="23">
                  <c:v>9.23</c:v>
                </c:pt>
                <c:pt idx="24">
                  <c:v>9.31</c:v>
                </c:pt>
                <c:pt idx="25">
                  <c:v>9.42</c:v>
                </c:pt>
                <c:pt idx="26">
                  <c:v>9.5</c:v>
                </c:pt>
                <c:pt idx="27">
                  <c:v>9.7200000000000006</c:v>
                </c:pt>
                <c:pt idx="28">
                  <c:v>9.81</c:v>
                </c:pt>
                <c:pt idx="29">
                  <c:v>9.9700000000000006</c:v>
                </c:pt>
                <c:pt idx="30">
                  <c:v>10.09</c:v>
                </c:pt>
                <c:pt idx="31">
                  <c:v>10.36</c:v>
                </c:pt>
                <c:pt idx="32">
                  <c:v>10.48</c:v>
                </c:pt>
                <c:pt idx="33">
                  <c:v>10.66</c:v>
                </c:pt>
                <c:pt idx="34">
                  <c:v>10.75</c:v>
                </c:pt>
                <c:pt idx="35">
                  <c:v>10.97</c:v>
                </c:pt>
                <c:pt idx="36">
                  <c:v>11.01</c:v>
                </c:pt>
                <c:pt idx="37">
                  <c:v>11.13</c:v>
                </c:pt>
                <c:pt idx="38">
                  <c:v>11.19</c:v>
                </c:pt>
                <c:pt idx="39">
                  <c:v>11.38</c:v>
                </c:pt>
                <c:pt idx="40">
                  <c:v>11.41</c:v>
                </c:pt>
                <c:pt idx="41">
                  <c:v>11.51</c:v>
                </c:pt>
                <c:pt idx="42">
                  <c:v>11.59</c:v>
                </c:pt>
                <c:pt idx="43">
                  <c:v>11.77</c:v>
                </c:pt>
                <c:pt idx="44">
                  <c:v>11.8</c:v>
                </c:pt>
                <c:pt idx="45">
                  <c:v>11.86</c:v>
                </c:pt>
                <c:pt idx="46">
                  <c:v>11.88</c:v>
                </c:pt>
                <c:pt idx="47">
                  <c:v>11.97</c:v>
                </c:pt>
                <c:pt idx="48">
                  <c:v>11.92</c:v>
                </c:pt>
                <c:pt idx="49">
                  <c:v>11.97</c:v>
                </c:pt>
                <c:pt idx="50">
                  <c:v>11.91</c:v>
                </c:pt>
                <c:pt idx="51">
                  <c:v>12.02</c:v>
                </c:pt>
                <c:pt idx="52">
                  <c:v>12.05</c:v>
                </c:pt>
                <c:pt idx="53">
                  <c:v>12.09</c:v>
                </c:pt>
                <c:pt idx="54">
                  <c:v>12.15</c:v>
                </c:pt>
                <c:pt idx="55">
                  <c:v>12.34</c:v>
                </c:pt>
                <c:pt idx="56">
                  <c:v>12.46</c:v>
                </c:pt>
                <c:pt idx="57">
                  <c:v>12.63</c:v>
                </c:pt>
                <c:pt idx="58">
                  <c:v>13.08</c:v>
                </c:pt>
                <c:pt idx="59">
                  <c:v>13.28</c:v>
                </c:pt>
                <c:pt idx="60">
                  <c:v>13.38</c:v>
                </c:pt>
                <c:pt idx="61">
                  <c:v>13.5</c:v>
                </c:pt>
                <c:pt idx="62">
                  <c:v>13.54</c:v>
                </c:pt>
                <c:pt idx="63">
                  <c:v>13.73</c:v>
                </c:pt>
                <c:pt idx="64">
                  <c:v>13.79</c:v>
                </c:pt>
                <c:pt idx="65">
                  <c:v>13.89</c:v>
                </c:pt>
                <c:pt idx="66">
                  <c:v>13.95</c:v>
                </c:pt>
                <c:pt idx="67">
                  <c:v>14.15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8E-44E3-8C85-AEDEB7C57A48}"/>
            </c:ext>
          </c:extLst>
        </c:ser>
        <c:ser>
          <c:idx val="3"/>
          <c:order val="3"/>
          <c:tx>
            <c:strRef>
              <c:f>FOLK1E!$B$27:$C$27</c:f>
              <c:strCache>
                <c:ptCount val="2"/>
                <c:pt idx="0">
                  <c:v>Region Midtjylland</c:v>
                </c:pt>
                <c:pt idx="1">
                  <c:v>Indvandrere og efterkommere ialt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FOLK1E!$D$3:$BS$3</c:f>
              <c:strCache>
                <c:ptCount val="68"/>
                <c:pt idx="0">
                  <c:v>2008K1</c:v>
                </c:pt>
                <c:pt idx="1">
                  <c:v>2008K2</c:v>
                </c:pt>
                <c:pt idx="2">
                  <c:v>2008K3</c:v>
                </c:pt>
                <c:pt idx="3">
                  <c:v>2008K4</c:v>
                </c:pt>
                <c:pt idx="4">
                  <c:v>2009K1</c:v>
                </c:pt>
                <c:pt idx="5">
                  <c:v>2009K2</c:v>
                </c:pt>
                <c:pt idx="6">
                  <c:v>2009K3</c:v>
                </c:pt>
                <c:pt idx="7">
                  <c:v>2009K4</c:v>
                </c:pt>
                <c:pt idx="8">
                  <c:v>2010K1</c:v>
                </c:pt>
                <c:pt idx="9">
                  <c:v>2010K2</c:v>
                </c:pt>
                <c:pt idx="10">
                  <c:v>2010K3</c:v>
                </c:pt>
                <c:pt idx="11">
                  <c:v>2010K4</c:v>
                </c:pt>
                <c:pt idx="12">
                  <c:v>2011K1</c:v>
                </c:pt>
                <c:pt idx="13">
                  <c:v>2011K2</c:v>
                </c:pt>
                <c:pt idx="14">
                  <c:v>2011K3</c:v>
                </c:pt>
                <c:pt idx="15">
                  <c:v>2011K4</c:v>
                </c:pt>
                <c:pt idx="16">
                  <c:v>2012K1</c:v>
                </c:pt>
                <c:pt idx="17">
                  <c:v>2012K2</c:v>
                </c:pt>
                <c:pt idx="18">
                  <c:v>2012K3</c:v>
                </c:pt>
                <c:pt idx="19">
                  <c:v>2012K4</c:v>
                </c:pt>
                <c:pt idx="20">
                  <c:v>2013K1</c:v>
                </c:pt>
                <c:pt idx="21">
                  <c:v>2013K2</c:v>
                </c:pt>
                <c:pt idx="22">
                  <c:v>2013K3</c:v>
                </c:pt>
                <c:pt idx="23">
                  <c:v>2013K4</c:v>
                </c:pt>
                <c:pt idx="24">
                  <c:v>2014K1</c:v>
                </c:pt>
                <c:pt idx="25">
                  <c:v>2014K2</c:v>
                </c:pt>
                <c:pt idx="26">
                  <c:v>2014K3</c:v>
                </c:pt>
                <c:pt idx="27">
                  <c:v>2014K4</c:v>
                </c:pt>
                <c:pt idx="28">
                  <c:v>2015K1</c:v>
                </c:pt>
                <c:pt idx="29">
                  <c:v>2015K2</c:v>
                </c:pt>
                <c:pt idx="30">
                  <c:v>2015K3</c:v>
                </c:pt>
                <c:pt idx="31">
                  <c:v>2015K4</c:v>
                </c:pt>
                <c:pt idx="32">
                  <c:v>2016K1</c:v>
                </c:pt>
                <c:pt idx="33">
                  <c:v>2016K2</c:v>
                </c:pt>
                <c:pt idx="34">
                  <c:v>2016K3</c:v>
                </c:pt>
                <c:pt idx="35">
                  <c:v>2016K4</c:v>
                </c:pt>
                <c:pt idx="36">
                  <c:v>2017K1</c:v>
                </c:pt>
                <c:pt idx="37">
                  <c:v>2017K2</c:v>
                </c:pt>
                <c:pt idx="38">
                  <c:v>2017K3</c:v>
                </c:pt>
                <c:pt idx="39">
                  <c:v>2017K4</c:v>
                </c:pt>
                <c:pt idx="40">
                  <c:v>2018K1</c:v>
                </c:pt>
                <c:pt idx="41">
                  <c:v>2018K2</c:v>
                </c:pt>
                <c:pt idx="42">
                  <c:v>2018K3</c:v>
                </c:pt>
                <c:pt idx="43">
                  <c:v>2018K4</c:v>
                </c:pt>
                <c:pt idx="44">
                  <c:v>2019K1</c:v>
                </c:pt>
                <c:pt idx="45">
                  <c:v>2019K2</c:v>
                </c:pt>
                <c:pt idx="46">
                  <c:v>2019K3</c:v>
                </c:pt>
                <c:pt idx="47">
                  <c:v>2019K4</c:v>
                </c:pt>
                <c:pt idx="48">
                  <c:v>2020K1</c:v>
                </c:pt>
                <c:pt idx="49">
                  <c:v>2020K2</c:v>
                </c:pt>
                <c:pt idx="50">
                  <c:v>2020K3</c:v>
                </c:pt>
                <c:pt idx="51">
                  <c:v>2020K4</c:v>
                </c:pt>
                <c:pt idx="52">
                  <c:v>2021K1</c:v>
                </c:pt>
                <c:pt idx="53">
                  <c:v>2021K2</c:v>
                </c:pt>
                <c:pt idx="54">
                  <c:v>2021K3</c:v>
                </c:pt>
                <c:pt idx="55">
                  <c:v>2021K4</c:v>
                </c:pt>
                <c:pt idx="56">
                  <c:v>2022K1</c:v>
                </c:pt>
                <c:pt idx="57">
                  <c:v>2022K2</c:v>
                </c:pt>
                <c:pt idx="58">
                  <c:v>2022K3</c:v>
                </c:pt>
                <c:pt idx="59">
                  <c:v>2022K4</c:v>
                </c:pt>
                <c:pt idx="60">
                  <c:v>2023K1</c:v>
                </c:pt>
                <c:pt idx="61">
                  <c:v>2023K2</c:v>
                </c:pt>
                <c:pt idx="62">
                  <c:v>2023K3</c:v>
                </c:pt>
                <c:pt idx="63">
                  <c:v>2023K4</c:v>
                </c:pt>
                <c:pt idx="64">
                  <c:v>2024K1</c:v>
                </c:pt>
                <c:pt idx="65">
                  <c:v>2024K2</c:v>
                </c:pt>
                <c:pt idx="66">
                  <c:v>2024K3</c:v>
                </c:pt>
                <c:pt idx="67">
                  <c:v>2024K4</c:v>
                </c:pt>
              </c:strCache>
            </c:strRef>
          </c:cat>
          <c:val>
            <c:numRef>
              <c:f>FOLK1E!$D$27:$BS$27</c:f>
              <c:numCache>
                <c:formatCode>General</c:formatCode>
                <c:ptCount val="68"/>
                <c:pt idx="0">
                  <c:v>7.28</c:v>
                </c:pt>
                <c:pt idx="1">
                  <c:v>7.36</c:v>
                </c:pt>
                <c:pt idx="2">
                  <c:v>7.41</c:v>
                </c:pt>
                <c:pt idx="3">
                  <c:v>7.62</c:v>
                </c:pt>
                <c:pt idx="4">
                  <c:v>7.73</c:v>
                </c:pt>
                <c:pt idx="5">
                  <c:v>7.82</c:v>
                </c:pt>
                <c:pt idx="6">
                  <c:v>7.78</c:v>
                </c:pt>
                <c:pt idx="7">
                  <c:v>7.89</c:v>
                </c:pt>
                <c:pt idx="8">
                  <c:v>7.9</c:v>
                </c:pt>
                <c:pt idx="9">
                  <c:v>7.96</c:v>
                </c:pt>
                <c:pt idx="10">
                  <c:v>7.96</c:v>
                </c:pt>
                <c:pt idx="11">
                  <c:v>8.1300000000000008</c:v>
                </c:pt>
                <c:pt idx="12">
                  <c:v>8.18</c:v>
                </c:pt>
                <c:pt idx="13">
                  <c:v>8.26</c:v>
                </c:pt>
                <c:pt idx="14">
                  <c:v>8.25</c:v>
                </c:pt>
                <c:pt idx="15">
                  <c:v>8.41</c:v>
                </c:pt>
                <c:pt idx="16">
                  <c:v>8.4700000000000006</c:v>
                </c:pt>
                <c:pt idx="17">
                  <c:v>8.57</c:v>
                </c:pt>
                <c:pt idx="18">
                  <c:v>8.58</c:v>
                </c:pt>
                <c:pt idx="19">
                  <c:v>8.7200000000000006</c:v>
                </c:pt>
                <c:pt idx="20">
                  <c:v>8.8000000000000007</c:v>
                </c:pt>
                <c:pt idx="21">
                  <c:v>8.8800000000000008</c:v>
                </c:pt>
                <c:pt idx="22">
                  <c:v>8.9</c:v>
                </c:pt>
                <c:pt idx="23">
                  <c:v>9.06</c:v>
                </c:pt>
                <c:pt idx="24">
                  <c:v>9.1300000000000008</c:v>
                </c:pt>
                <c:pt idx="25">
                  <c:v>9.2200000000000006</c:v>
                </c:pt>
                <c:pt idx="26">
                  <c:v>9.25</c:v>
                </c:pt>
                <c:pt idx="27">
                  <c:v>9.42</c:v>
                </c:pt>
                <c:pt idx="28">
                  <c:v>9.4499999999999993</c:v>
                </c:pt>
                <c:pt idx="29">
                  <c:v>9.6</c:v>
                </c:pt>
                <c:pt idx="30">
                  <c:v>9.7100000000000009</c:v>
                </c:pt>
                <c:pt idx="31">
                  <c:v>10.01</c:v>
                </c:pt>
                <c:pt idx="32">
                  <c:v>10.130000000000001</c:v>
                </c:pt>
                <c:pt idx="33">
                  <c:v>10.28</c:v>
                </c:pt>
                <c:pt idx="34">
                  <c:v>10.35</c:v>
                </c:pt>
                <c:pt idx="35">
                  <c:v>10.63</c:v>
                </c:pt>
                <c:pt idx="36">
                  <c:v>10.7</c:v>
                </c:pt>
                <c:pt idx="37">
                  <c:v>10.82</c:v>
                </c:pt>
                <c:pt idx="38">
                  <c:v>10.88</c:v>
                </c:pt>
                <c:pt idx="39">
                  <c:v>11.12</c:v>
                </c:pt>
                <c:pt idx="40">
                  <c:v>11.12</c:v>
                </c:pt>
                <c:pt idx="41">
                  <c:v>11.21</c:v>
                </c:pt>
                <c:pt idx="42">
                  <c:v>11.24</c:v>
                </c:pt>
                <c:pt idx="43">
                  <c:v>11.43</c:v>
                </c:pt>
                <c:pt idx="44">
                  <c:v>11.41</c:v>
                </c:pt>
                <c:pt idx="45">
                  <c:v>11.49</c:v>
                </c:pt>
                <c:pt idx="46">
                  <c:v>11.49</c:v>
                </c:pt>
                <c:pt idx="47">
                  <c:v>11.63</c:v>
                </c:pt>
                <c:pt idx="48">
                  <c:v>11.57</c:v>
                </c:pt>
                <c:pt idx="49">
                  <c:v>11.56</c:v>
                </c:pt>
                <c:pt idx="50">
                  <c:v>11.48</c:v>
                </c:pt>
                <c:pt idx="51">
                  <c:v>11.54</c:v>
                </c:pt>
                <c:pt idx="52">
                  <c:v>11.56</c:v>
                </c:pt>
                <c:pt idx="53">
                  <c:v>11.6</c:v>
                </c:pt>
                <c:pt idx="54">
                  <c:v>11.65</c:v>
                </c:pt>
                <c:pt idx="55">
                  <c:v>11.85</c:v>
                </c:pt>
                <c:pt idx="56">
                  <c:v>11.94</c:v>
                </c:pt>
                <c:pt idx="57">
                  <c:v>12.1</c:v>
                </c:pt>
                <c:pt idx="58">
                  <c:v>12.55</c:v>
                </c:pt>
                <c:pt idx="59">
                  <c:v>12.76</c:v>
                </c:pt>
                <c:pt idx="60">
                  <c:v>12.82</c:v>
                </c:pt>
                <c:pt idx="61">
                  <c:v>12.91</c:v>
                </c:pt>
                <c:pt idx="62">
                  <c:v>12.9</c:v>
                </c:pt>
                <c:pt idx="63">
                  <c:v>13.01</c:v>
                </c:pt>
                <c:pt idx="64">
                  <c:v>13.06</c:v>
                </c:pt>
                <c:pt idx="65">
                  <c:v>13.12</c:v>
                </c:pt>
                <c:pt idx="66">
                  <c:v>13.14</c:v>
                </c:pt>
                <c:pt idx="67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8E-44E3-8C85-AEDEB7C57A48}"/>
            </c:ext>
          </c:extLst>
        </c:ser>
        <c:ser>
          <c:idx val="4"/>
          <c:order val="4"/>
          <c:tx>
            <c:strRef>
              <c:f>FOLK1E!$B$33:$C$33</c:f>
              <c:strCache>
                <c:ptCount val="2"/>
                <c:pt idx="0">
                  <c:v>Region Nordjylland</c:v>
                </c:pt>
                <c:pt idx="1">
                  <c:v>Indvandrere og efterkommere ialt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FOLK1E!$D$3:$BS$3</c:f>
              <c:strCache>
                <c:ptCount val="68"/>
                <c:pt idx="0">
                  <c:v>2008K1</c:v>
                </c:pt>
                <c:pt idx="1">
                  <c:v>2008K2</c:v>
                </c:pt>
                <c:pt idx="2">
                  <c:v>2008K3</c:v>
                </c:pt>
                <c:pt idx="3">
                  <c:v>2008K4</c:v>
                </c:pt>
                <c:pt idx="4">
                  <c:v>2009K1</c:v>
                </c:pt>
                <c:pt idx="5">
                  <c:v>2009K2</c:v>
                </c:pt>
                <c:pt idx="6">
                  <c:v>2009K3</c:v>
                </c:pt>
                <c:pt idx="7">
                  <c:v>2009K4</c:v>
                </c:pt>
                <c:pt idx="8">
                  <c:v>2010K1</c:v>
                </c:pt>
                <c:pt idx="9">
                  <c:v>2010K2</c:v>
                </c:pt>
                <c:pt idx="10">
                  <c:v>2010K3</c:v>
                </c:pt>
                <c:pt idx="11">
                  <c:v>2010K4</c:v>
                </c:pt>
                <c:pt idx="12">
                  <c:v>2011K1</c:v>
                </c:pt>
                <c:pt idx="13">
                  <c:v>2011K2</c:v>
                </c:pt>
                <c:pt idx="14">
                  <c:v>2011K3</c:v>
                </c:pt>
                <c:pt idx="15">
                  <c:v>2011K4</c:v>
                </c:pt>
                <c:pt idx="16">
                  <c:v>2012K1</c:v>
                </c:pt>
                <c:pt idx="17">
                  <c:v>2012K2</c:v>
                </c:pt>
                <c:pt idx="18">
                  <c:v>2012K3</c:v>
                </c:pt>
                <c:pt idx="19">
                  <c:v>2012K4</c:v>
                </c:pt>
                <c:pt idx="20">
                  <c:v>2013K1</c:v>
                </c:pt>
                <c:pt idx="21">
                  <c:v>2013K2</c:v>
                </c:pt>
                <c:pt idx="22">
                  <c:v>2013K3</c:v>
                </c:pt>
                <c:pt idx="23">
                  <c:v>2013K4</c:v>
                </c:pt>
                <c:pt idx="24">
                  <c:v>2014K1</c:v>
                </c:pt>
                <c:pt idx="25">
                  <c:v>2014K2</c:v>
                </c:pt>
                <c:pt idx="26">
                  <c:v>2014K3</c:v>
                </c:pt>
                <c:pt idx="27">
                  <c:v>2014K4</c:v>
                </c:pt>
                <c:pt idx="28">
                  <c:v>2015K1</c:v>
                </c:pt>
                <c:pt idx="29">
                  <c:v>2015K2</c:v>
                </c:pt>
                <c:pt idx="30">
                  <c:v>2015K3</c:v>
                </c:pt>
                <c:pt idx="31">
                  <c:v>2015K4</c:v>
                </c:pt>
                <c:pt idx="32">
                  <c:v>2016K1</c:v>
                </c:pt>
                <c:pt idx="33">
                  <c:v>2016K2</c:v>
                </c:pt>
                <c:pt idx="34">
                  <c:v>2016K3</c:v>
                </c:pt>
                <c:pt idx="35">
                  <c:v>2016K4</c:v>
                </c:pt>
                <c:pt idx="36">
                  <c:v>2017K1</c:v>
                </c:pt>
                <c:pt idx="37">
                  <c:v>2017K2</c:v>
                </c:pt>
                <c:pt idx="38">
                  <c:v>2017K3</c:v>
                </c:pt>
                <c:pt idx="39">
                  <c:v>2017K4</c:v>
                </c:pt>
                <c:pt idx="40">
                  <c:v>2018K1</c:v>
                </c:pt>
                <c:pt idx="41">
                  <c:v>2018K2</c:v>
                </c:pt>
                <c:pt idx="42">
                  <c:v>2018K3</c:v>
                </c:pt>
                <c:pt idx="43">
                  <c:v>2018K4</c:v>
                </c:pt>
                <c:pt idx="44">
                  <c:v>2019K1</c:v>
                </c:pt>
                <c:pt idx="45">
                  <c:v>2019K2</c:v>
                </c:pt>
                <c:pt idx="46">
                  <c:v>2019K3</c:v>
                </c:pt>
                <c:pt idx="47">
                  <c:v>2019K4</c:v>
                </c:pt>
                <c:pt idx="48">
                  <c:v>2020K1</c:v>
                </c:pt>
                <c:pt idx="49">
                  <c:v>2020K2</c:v>
                </c:pt>
                <c:pt idx="50">
                  <c:v>2020K3</c:v>
                </c:pt>
                <c:pt idx="51">
                  <c:v>2020K4</c:v>
                </c:pt>
                <c:pt idx="52">
                  <c:v>2021K1</c:v>
                </c:pt>
                <c:pt idx="53">
                  <c:v>2021K2</c:v>
                </c:pt>
                <c:pt idx="54">
                  <c:v>2021K3</c:v>
                </c:pt>
                <c:pt idx="55">
                  <c:v>2021K4</c:v>
                </c:pt>
                <c:pt idx="56">
                  <c:v>2022K1</c:v>
                </c:pt>
                <c:pt idx="57">
                  <c:v>2022K2</c:v>
                </c:pt>
                <c:pt idx="58">
                  <c:v>2022K3</c:v>
                </c:pt>
                <c:pt idx="59">
                  <c:v>2022K4</c:v>
                </c:pt>
                <c:pt idx="60">
                  <c:v>2023K1</c:v>
                </c:pt>
                <c:pt idx="61">
                  <c:v>2023K2</c:v>
                </c:pt>
                <c:pt idx="62">
                  <c:v>2023K3</c:v>
                </c:pt>
                <c:pt idx="63">
                  <c:v>2023K4</c:v>
                </c:pt>
                <c:pt idx="64">
                  <c:v>2024K1</c:v>
                </c:pt>
                <c:pt idx="65">
                  <c:v>2024K2</c:v>
                </c:pt>
                <c:pt idx="66">
                  <c:v>2024K3</c:v>
                </c:pt>
                <c:pt idx="67">
                  <c:v>2024K4</c:v>
                </c:pt>
              </c:strCache>
            </c:strRef>
          </c:cat>
          <c:val>
            <c:numRef>
              <c:f>FOLK1E!$D$33:$BS$33</c:f>
              <c:numCache>
                <c:formatCode>General</c:formatCode>
                <c:ptCount val="68"/>
                <c:pt idx="0">
                  <c:v>5.07</c:v>
                </c:pt>
                <c:pt idx="1">
                  <c:v>5.17</c:v>
                </c:pt>
                <c:pt idx="2">
                  <c:v>5.21</c:v>
                </c:pt>
                <c:pt idx="3">
                  <c:v>5.36</c:v>
                </c:pt>
                <c:pt idx="4">
                  <c:v>5.43</c:v>
                </c:pt>
                <c:pt idx="5">
                  <c:v>5.44</c:v>
                </c:pt>
                <c:pt idx="6">
                  <c:v>5.4</c:v>
                </c:pt>
                <c:pt idx="7">
                  <c:v>5.5</c:v>
                </c:pt>
                <c:pt idx="8">
                  <c:v>5.54</c:v>
                </c:pt>
                <c:pt idx="9">
                  <c:v>5.6</c:v>
                </c:pt>
                <c:pt idx="10">
                  <c:v>5.61</c:v>
                </c:pt>
                <c:pt idx="11">
                  <c:v>5.68</c:v>
                </c:pt>
                <c:pt idx="12">
                  <c:v>5.8</c:v>
                </c:pt>
                <c:pt idx="13">
                  <c:v>5.88</c:v>
                </c:pt>
                <c:pt idx="14">
                  <c:v>5.88</c:v>
                </c:pt>
                <c:pt idx="15">
                  <c:v>6.05</c:v>
                </c:pt>
                <c:pt idx="16">
                  <c:v>6.09</c:v>
                </c:pt>
                <c:pt idx="17">
                  <c:v>6.15</c:v>
                </c:pt>
                <c:pt idx="18">
                  <c:v>6.13</c:v>
                </c:pt>
                <c:pt idx="19">
                  <c:v>6.32</c:v>
                </c:pt>
                <c:pt idx="20">
                  <c:v>6.38</c:v>
                </c:pt>
                <c:pt idx="21">
                  <c:v>6.46</c:v>
                </c:pt>
                <c:pt idx="22">
                  <c:v>6.5</c:v>
                </c:pt>
                <c:pt idx="23">
                  <c:v>6.69</c:v>
                </c:pt>
                <c:pt idx="24">
                  <c:v>6.78</c:v>
                </c:pt>
                <c:pt idx="25">
                  <c:v>6.87</c:v>
                </c:pt>
                <c:pt idx="26">
                  <c:v>6.92</c:v>
                </c:pt>
                <c:pt idx="27">
                  <c:v>7.13</c:v>
                </c:pt>
                <c:pt idx="28">
                  <c:v>7.23</c:v>
                </c:pt>
                <c:pt idx="29">
                  <c:v>7.36</c:v>
                </c:pt>
                <c:pt idx="30">
                  <c:v>7.51</c:v>
                </c:pt>
                <c:pt idx="31">
                  <c:v>7.76</c:v>
                </c:pt>
                <c:pt idx="32">
                  <c:v>7.9</c:v>
                </c:pt>
                <c:pt idx="33">
                  <c:v>8.01</c:v>
                </c:pt>
                <c:pt idx="34">
                  <c:v>8.11</c:v>
                </c:pt>
                <c:pt idx="35">
                  <c:v>8.2899999999999991</c:v>
                </c:pt>
                <c:pt idx="36">
                  <c:v>8.33</c:v>
                </c:pt>
                <c:pt idx="37">
                  <c:v>8.4</c:v>
                </c:pt>
                <c:pt idx="38">
                  <c:v>8.43</c:v>
                </c:pt>
                <c:pt idx="39">
                  <c:v>8.6199999999999992</c:v>
                </c:pt>
                <c:pt idx="40">
                  <c:v>8.66</c:v>
                </c:pt>
                <c:pt idx="41">
                  <c:v>8.69</c:v>
                </c:pt>
                <c:pt idx="42">
                  <c:v>8.7100000000000009</c:v>
                </c:pt>
                <c:pt idx="43">
                  <c:v>8.86</c:v>
                </c:pt>
                <c:pt idx="44">
                  <c:v>8.86</c:v>
                </c:pt>
                <c:pt idx="45">
                  <c:v>8.89</c:v>
                </c:pt>
                <c:pt idx="46">
                  <c:v>8.9</c:v>
                </c:pt>
                <c:pt idx="47">
                  <c:v>8.98</c:v>
                </c:pt>
                <c:pt idx="48">
                  <c:v>8.9</c:v>
                </c:pt>
                <c:pt idx="49">
                  <c:v>8.91</c:v>
                </c:pt>
                <c:pt idx="50">
                  <c:v>8.8800000000000008</c:v>
                </c:pt>
                <c:pt idx="51">
                  <c:v>8.9499999999999993</c:v>
                </c:pt>
                <c:pt idx="52">
                  <c:v>8.9499999999999993</c:v>
                </c:pt>
                <c:pt idx="53">
                  <c:v>8.9600000000000009</c:v>
                </c:pt>
                <c:pt idx="54">
                  <c:v>8.99</c:v>
                </c:pt>
                <c:pt idx="55">
                  <c:v>9.1</c:v>
                </c:pt>
                <c:pt idx="56">
                  <c:v>9.18</c:v>
                </c:pt>
                <c:pt idx="57">
                  <c:v>9.27</c:v>
                </c:pt>
                <c:pt idx="58">
                  <c:v>9.6999999999999993</c:v>
                </c:pt>
                <c:pt idx="59">
                  <c:v>9.81</c:v>
                </c:pt>
                <c:pt idx="60">
                  <c:v>9.86</c:v>
                </c:pt>
                <c:pt idx="61">
                  <c:v>9.91</c:v>
                </c:pt>
                <c:pt idx="62">
                  <c:v>9.89</c:v>
                </c:pt>
                <c:pt idx="63">
                  <c:v>9.9</c:v>
                </c:pt>
                <c:pt idx="64">
                  <c:v>9.89</c:v>
                </c:pt>
                <c:pt idx="65">
                  <c:v>9.93</c:v>
                </c:pt>
                <c:pt idx="66">
                  <c:v>9.9600000000000009</c:v>
                </c:pt>
                <c:pt idx="67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8E-44E3-8C85-AEDEB7C57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8558719"/>
        <c:axId val="838559199"/>
      </c:lineChart>
      <c:catAx>
        <c:axId val="83855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38559199"/>
        <c:crosses val="autoZero"/>
        <c:auto val="1"/>
        <c:lblAlgn val="ctr"/>
        <c:lblOffset val="100"/>
        <c:noMultiLvlLbl val="0"/>
      </c:catAx>
      <c:valAx>
        <c:axId val="83855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38558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Indvandrere og efterkommere, </a:t>
            </a:r>
          </a:p>
          <a:p>
            <a:pPr>
              <a:defRPr/>
            </a:pPr>
            <a:r>
              <a:rPr lang="en-US"/>
              <a:t>medlem af folkekirken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KMSTA002!$B$27:$C$27</c:f>
              <c:strCache>
                <c:ptCount val="2"/>
                <c:pt idx="0">
                  <c:v>Indvandrere og efterkommere i alt, medlem af folkekirken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KMSTA002!$D$3:$T$3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strCache>
            </c:strRef>
          </c:cat>
          <c:val>
            <c:numRef>
              <c:f>KMSTA002!$D$27:$T$27</c:f>
              <c:numCache>
                <c:formatCode>General</c:formatCode>
                <c:ptCount val="17"/>
                <c:pt idx="0">
                  <c:v>61993</c:v>
                </c:pt>
                <c:pt idx="1">
                  <c:v>62515</c:v>
                </c:pt>
                <c:pt idx="2">
                  <c:v>62327</c:v>
                </c:pt>
                <c:pt idx="3">
                  <c:v>61934</c:v>
                </c:pt>
                <c:pt idx="4">
                  <c:v>60985</c:v>
                </c:pt>
                <c:pt idx="5">
                  <c:v>60371</c:v>
                </c:pt>
                <c:pt idx="6">
                  <c:v>59768</c:v>
                </c:pt>
                <c:pt idx="7">
                  <c:v>59948</c:v>
                </c:pt>
                <c:pt idx="8">
                  <c:v>60571</c:v>
                </c:pt>
                <c:pt idx="9">
                  <c:v>60976</c:v>
                </c:pt>
                <c:pt idx="10">
                  <c:v>61291</c:v>
                </c:pt>
                <c:pt idx="11">
                  <c:v>61503</c:v>
                </c:pt>
                <c:pt idx="12">
                  <c:v>61568</c:v>
                </c:pt>
                <c:pt idx="13">
                  <c:v>61394</c:v>
                </c:pt>
                <c:pt idx="14">
                  <c:v>61637</c:v>
                </c:pt>
                <c:pt idx="15">
                  <c:v>61996</c:v>
                </c:pt>
                <c:pt idx="16">
                  <c:v>62428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49-46A5-A874-394E75E49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3747455"/>
        <c:axId val="833747935"/>
      </c:lineChart>
      <c:catAx>
        <c:axId val="83374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33747935"/>
        <c:crosses val="autoZero"/>
        <c:auto val="1"/>
        <c:lblAlgn val="ctr"/>
        <c:lblOffset val="100"/>
        <c:noMultiLvlLbl val="0"/>
      </c:catAx>
      <c:valAx>
        <c:axId val="8337479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33747455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Indvandrere og efterkommere, medlem af folkekirken, i % af alle indvandrere og efterkommere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KMSTA002!$C$55</c:f>
              <c:strCache>
                <c:ptCount val="1"/>
                <c:pt idx="0">
                  <c:v>Indvandrere, medlem af folkekirken, i % af alle indvandrere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KMSTA002!$D$3:$T$3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strCache>
            </c:strRef>
          </c:cat>
          <c:val>
            <c:numRef>
              <c:f>KMSTA002!$D$55:$T$55</c:f>
              <c:numCache>
                <c:formatCode>0.0%</c:formatCode>
                <c:ptCount val="17"/>
                <c:pt idx="0">
                  <c:v>0.12449318523665413</c:v>
                </c:pt>
                <c:pt idx="1">
                  <c:v>0.11884145031623251</c:v>
                </c:pt>
                <c:pt idx="2">
                  <c:v>0.11483809867744657</c:v>
                </c:pt>
                <c:pt idx="3">
                  <c:v>0.110101561375034</c:v>
                </c:pt>
                <c:pt idx="4">
                  <c:v>0.10506304471790526</c:v>
                </c:pt>
                <c:pt idx="5">
                  <c:v>0.10050543223112704</c:v>
                </c:pt>
                <c:pt idx="6">
                  <c:v>9.5465363298033762E-2</c:v>
                </c:pt>
                <c:pt idx="7">
                  <c:v>9.1179409648761242E-2</c:v>
                </c:pt>
                <c:pt idx="8">
                  <c:v>8.6053876196416121E-2</c:v>
                </c:pt>
                <c:pt idx="9">
                  <c:v>8.2225326738334242E-2</c:v>
                </c:pt>
                <c:pt idx="10">
                  <c:v>7.9557682597414067E-2</c:v>
                </c:pt>
                <c:pt idx="11">
                  <c:v>7.749864226481569E-2</c:v>
                </c:pt>
                <c:pt idx="12">
                  <c:v>7.6276467505565743E-2</c:v>
                </c:pt>
                <c:pt idx="13">
                  <c:v>7.5105390255897089E-2</c:v>
                </c:pt>
                <c:pt idx="14">
                  <c:v>7.276743392586664E-2</c:v>
                </c:pt>
                <c:pt idx="15">
                  <c:v>6.806023499861126E-2</c:v>
                </c:pt>
                <c:pt idx="16">
                  <c:v>6.6196851545915134E-2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75-4364-B33C-DA9A136F0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5499967"/>
        <c:axId val="1355173535"/>
      </c:lineChart>
      <c:catAx>
        <c:axId val="88549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55173535"/>
        <c:crosses val="autoZero"/>
        <c:auto val="1"/>
        <c:lblAlgn val="ctr"/>
        <c:lblOffset val="100"/>
        <c:noMultiLvlLbl val="0"/>
      </c:catAx>
      <c:valAx>
        <c:axId val="1355173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85499967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65182-F6E1-9640-9CE5-AA514A871130}" type="datetimeFigureOut">
              <a:rPr lang="da-DK" smtClean="0"/>
              <a:t>02-06-2025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AC4FD-9CE7-884F-9EF1-52274938E2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21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AC4FD-9CE7-884F-9EF1-52274938E29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800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46103"/>
            <a:ext cx="12192000" cy="3374010"/>
          </a:xfrm>
        </p:spPr>
        <p:txBody>
          <a:bodyPr lIns="180000" tIns="0" rIns="180000" bIns="0" anchor="t" anchorCtr="0">
            <a:normAutofit/>
          </a:bodyPr>
          <a:lstStyle>
            <a:lvl1pPr algn="ctr">
              <a:defRPr sz="4200" b="1">
                <a:latin typeface="+mj-lt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2230297"/>
            <a:ext cx="12192000" cy="615807"/>
          </a:xfrm>
        </p:spPr>
        <p:txBody>
          <a:bodyPr lIns="180000" tIns="0" rIns="180000" bIns="0">
            <a:normAutofit/>
          </a:bodyPr>
          <a:lstStyle>
            <a:lvl1pPr marL="0" indent="0" algn="ctr">
              <a:buNone/>
              <a:defRPr sz="4200" cap="all">
                <a:solidFill>
                  <a:srgbClr val="AC1416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25795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7651"/>
            <a:ext cx="10972800" cy="1267696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8165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775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side ku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7534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593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sid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51"/>
            <a:ext cx="10972800" cy="125566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129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side løse elem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51"/>
            <a:ext cx="10972800" cy="126769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bk object 19">
            <a:extLst>
              <a:ext uri="{FF2B5EF4-FFF2-40B4-BE49-F238E27FC236}">
                <a16:creationId xmlns:a16="http://schemas.microsoft.com/office/drawing/2014/main" id="{88C8C5E7-51FD-DF43-BF1B-0BEF067EA2D7}"/>
              </a:ext>
            </a:extLst>
          </p:cNvPr>
          <p:cNvSpPr/>
          <p:nvPr userDrawn="1"/>
        </p:nvSpPr>
        <p:spPr>
          <a:xfrm>
            <a:off x="0" y="6200999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8A8B8A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bk object 20">
            <a:extLst>
              <a:ext uri="{FF2B5EF4-FFF2-40B4-BE49-F238E27FC236}">
                <a16:creationId xmlns:a16="http://schemas.microsoft.com/office/drawing/2014/main" id="{75774FD0-4ED3-134B-BBE4-A76F6C3E7059}"/>
              </a:ext>
            </a:extLst>
          </p:cNvPr>
          <p:cNvSpPr/>
          <p:nvPr userDrawn="1"/>
        </p:nvSpPr>
        <p:spPr>
          <a:xfrm>
            <a:off x="0" y="1648348"/>
            <a:ext cx="12192000" cy="4042584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AC141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329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7651"/>
            <a:ext cx="10972800" cy="1243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8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288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lang="da-DK" sz="3200" b="1" kern="1200" cap="all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3.pn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4.emf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446638"/>
            <a:ext cx="12192000" cy="2262146"/>
          </a:xfrm>
        </p:spPr>
        <p:txBody>
          <a:bodyPr>
            <a:normAutofit fontScale="90000"/>
          </a:bodyPr>
          <a:lstStyle/>
          <a:p>
            <a:br>
              <a:rPr lang="da-DK" sz="2000" dirty="0"/>
            </a:br>
            <a:r>
              <a:rPr lang="da-DK" dirty="0"/>
              <a:t>– også om 30 år</a:t>
            </a:r>
            <a:br>
              <a:rPr lang="da-DK" dirty="0"/>
            </a:br>
            <a:br>
              <a:rPr lang="da-DK" dirty="0"/>
            </a:br>
            <a:br>
              <a:rPr lang="da-DK" sz="1400" dirty="0"/>
            </a:br>
            <a:r>
              <a:rPr lang="da-DK" sz="2000" b="0" cap="none" dirty="0"/>
              <a:t>V. udviklingskonsulent Berit Weigand Berg, Kirkefondet</a:t>
            </a:r>
            <a:br>
              <a:rPr lang="da-DK" sz="2000" b="0" cap="none" dirty="0"/>
            </a:br>
            <a:r>
              <a:rPr lang="da-DK" sz="2000" b="0" cap="none" dirty="0"/>
              <a:t>&amp;</a:t>
            </a:r>
            <a:br>
              <a:rPr lang="da-DK" sz="2000" b="0" cap="none" dirty="0"/>
            </a:br>
            <a:r>
              <a:rPr lang="da-DK" sz="2000" b="0" cap="none" dirty="0"/>
              <a:t>evaluerings- og udviklingskonsulent Jais Poulsen, FUV</a:t>
            </a:r>
            <a:br>
              <a:rPr lang="da-DK" sz="2000" b="0" cap="none" dirty="0"/>
            </a:br>
            <a:r>
              <a:rPr lang="da-DK" sz="2000" b="0" cap="none" dirty="0"/>
              <a:t>&amp;</a:t>
            </a:r>
            <a:br>
              <a:rPr lang="da-DK" sz="2000" b="0" cap="none" dirty="0"/>
            </a:br>
            <a:r>
              <a:rPr lang="da-DK" sz="2000" b="0" cap="none" dirty="0"/>
              <a:t>formand Anton Pihl, Landsforeningen af Menighedsråd</a:t>
            </a:r>
            <a:br>
              <a:rPr lang="da-DK" sz="2000" b="0" cap="none" dirty="0"/>
            </a:br>
            <a:br>
              <a:rPr lang="da-DK" sz="2000" b="0" cap="none" dirty="0"/>
            </a:br>
            <a:br>
              <a:rPr lang="da-DK" sz="2000" b="0" cap="none" dirty="0"/>
            </a:br>
            <a:br>
              <a:rPr lang="da-DK" dirty="0"/>
            </a:br>
            <a:endParaRPr lang="da-DK" sz="2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145726"/>
            <a:ext cx="12192000" cy="1557516"/>
          </a:xfrm>
        </p:spPr>
        <p:txBody>
          <a:bodyPr>
            <a:normAutofit/>
          </a:bodyPr>
          <a:lstStyle/>
          <a:p>
            <a:endParaRPr lang="da-DK" dirty="0"/>
          </a:p>
          <a:p>
            <a:r>
              <a:rPr lang="da-DK" b="1" dirty="0"/>
              <a:t>Danskernes engagement i folkekirken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3577E77-8FF5-D53A-71A0-0D0A3A9C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5" name="LogoHide">
            <a:extLst>
              <a:ext uri="{FF2B5EF4-FFF2-40B4-BE49-F238E27FC236}">
                <a16:creationId xmlns:a16="http://schemas.microsoft.com/office/drawing/2014/main" id="{DF66BB2A-A7B3-E0FD-355E-D323D0A94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D58E7-8C42-CBD2-A2F4-D59832EB5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1CD35-E117-981C-50C4-C5382AB1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2 – tiltrækningskraft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050ABB-6F9A-4D85-67D3-ABEA8AC02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414" y="1887795"/>
            <a:ext cx="4365837" cy="4581659"/>
          </a:xfrm>
        </p:spPr>
        <p:txBody>
          <a:bodyPr/>
          <a:lstStyle/>
          <a:p>
            <a:pPr marL="0" indent="0" algn="ctr">
              <a:buNone/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a-DK" sz="18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dirty="0">
                <a:effectLst/>
                <a:latin typeface="Calibri" panose="020F0502020204030204" pitchFamily="34" charset="0"/>
              </a:rPr>
              <a:t>Hvordan kan forskellige kirker tiltrække forskellige typer mennesker?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991C07D-7FFB-E7C5-5D80-DA74AC02A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0"/>
          <a:stretch/>
        </p:blipFill>
        <p:spPr>
          <a:xfrm>
            <a:off x="7602795" y="1984516"/>
            <a:ext cx="3475522" cy="337506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FC27570-05F0-3B38-6EF1-0A2196DC5181}"/>
              </a:ext>
            </a:extLst>
          </p:cNvPr>
          <p:cNvSpPr txBox="1"/>
          <p:nvPr/>
        </p:nvSpPr>
        <p:spPr>
          <a:xfrm>
            <a:off x="7525662" y="5359581"/>
            <a:ext cx="2007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Foto: gratis billede fra Pixabay.com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2C953DB-4E3C-E882-97E1-2B0FC251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8" name="LogoHide">
            <a:extLst>
              <a:ext uri="{FF2B5EF4-FFF2-40B4-BE49-F238E27FC236}">
                <a16:creationId xmlns:a16="http://schemas.microsoft.com/office/drawing/2014/main" id="{36B71E28-C558-5935-1737-63B5D104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47C37-E4DE-D017-0D22-3F67F18E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A3850-5253-FF96-B25B-8C47E0A9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2 – tiltrækningskraft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E64738C-EB24-8EBF-1441-D4D96D17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C6DC051-7A5E-8864-7361-98790419F3D8}"/>
              </a:ext>
            </a:extLst>
          </p:cNvPr>
          <p:cNvSpPr/>
          <p:nvPr/>
        </p:nvSpPr>
        <p:spPr>
          <a:xfrm>
            <a:off x="715619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dirty="0">
                <a:solidFill>
                  <a:schemeClr val="tx1"/>
                </a:solidFill>
              </a:rPr>
              <a:t>Vi ved, at der er mange fortællinger om, hvordan den enkelte blev engageret i den lokale kirke</a:t>
            </a:r>
          </a:p>
          <a:p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>Ved nogle kirker er man meget opmærksom på at være en del af det samfund, man eksisterer i</a:t>
            </a:r>
          </a:p>
          <a:p>
            <a:endParaRPr lang="da-DK" sz="20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342CA97-D01E-87FD-BF49-27836DA6472A}"/>
              </a:ext>
            </a:extLst>
          </p:cNvPr>
          <p:cNvSpPr/>
          <p:nvPr/>
        </p:nvSpPr>
        <p:spPr>
          <a:xfrm>
            <a:off x="6286830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Teser til overvejelse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a-DK" sz="2000" b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samfundsrelevant folkekirke</a:t>
            </a:r>
            <a:br>
              <a:rPr lang="da-DK" sz="2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0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kan den enkelte kirke åbne sig mere for lokalsamfundet og engagere flere?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a-DK" sz="20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Nye demokratiformer</a:t>
            </a:r>
            <a:br>
              <a:rPr lang="da-DK" sz="20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0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kan fx ungdomsmenighedsråd, medlemssamlinger og urafstemninger engagere flere i demokratiet?</a:t>
            </a:r>
          </a:p>
        </p:txBody>
      </p:sp>
      <p:pic>
        <p:nvPicPr>
          <p:cNvPr id="7" name="LogoHide">
            <a:extLst>
              <a:ext uri="{FF2B5EF4-FFF2-40B4-BE49-F238E27FC236}">
                <a16:creationId xmlns:a16="http://schemas.microsoft.com/office/drawing/2014/main" id="{418D5861-A8DD-E2BA-BD77-08A529F8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52394-C64F-DF71-EF40-7CABB8F5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26891-8956-A257-1062-C19994A9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2 – tiltrækningskraft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EA66975-7670-48A1-3726-061BDC4B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A78D9E1-BCC1-1784-5624-43A59D1BC7CD}"/>
              </a:ext>
            </a:extLst>
          </p:cNvPr>
          <p:cNvSpPr/>
          <p:nvPr/>
        </p:nvSpPr>
        <p:spPr>
          <a:xfrm>
            <a:off x="715619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sz="1100" b="1" dirty="0">
              <a:solidFill>
                <a:schemeClr val="tx1"/>
              </a:solidFill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</a:rPr>
              <a:t>Arketyper blandt folkekirkemedlemmerne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kristne </a:t>
            </a:r>
            <a:r>
              <a:rPr lang="da-DK" sz="1400" dirty="0">
                <a:solidFill>
                  <a:schemeClr val="tx1"/>
                </a:solidFill>
              </a:rPr>
              <a:t>– Skabe meningsfuldt m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enighedsfællesskab sammen med de interesserede og understrege det kristne tros- og værdifællesskab i det, der foregår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lokale </a:t>
            </a:r>
            <a:r>
              <a:rPr lang="da-DK" sz="1400" dirty="0">
                <a:solidFill>
                  <a:schemeClr val="tx1"/>
                </a:solidFill>
              </a:rPr>
              <a:t>– Være det lokale fællesskabs samlingspunkt og inddrage de lokale som </a:t>
            </a:r>
            <a:r>
              <a:rPr lang="da-DK" sz="1400" dirty="0" err="1">
                <a:solidFill>
                  <a:schemeClr val="tx1"/>
                </a:solidFill>
              </a:rPr>
              <a:t>medskabere</a:t>
            </a:r>
            <a:endParaRPr lang="da-DK" sz="1400" dirty="0">
              <a:solidFill>
                <a:schemeClr val="tx1"/>
              </a:solidFill>
            </a:endParaRPr>
          </a:p>
          <a:p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nationalkulturelle </a:t>
            </a:r>
            <a:r>
              <a:rPr lang="da-DK" sz="1400" dirty="0">
                <a:solidFill>
                  <a:schemeClr val="tx1"/>
                </a:solidFill>
              </a:rPr>
              <a:t>– Være fanebærer for den nationale kulturarv og gøre det muligt at tage aktivt del og ejerskab i 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Familiemennesket</a:t>
            </a:r>
            <a:r>
              <a:rPr lang="da-DK" sz="1400" dirty="0">
                <a:solidFill>
                  <a:schemeClr val="tx1"/>
                </a:solidFill>
              </a:rPr>
              <a:t> – </a:t>
            </a:r>
            <a:r>
              <a:rPr lang="da-DK" sz="1400" dirty="0">
                <a:solidFill>
                  <a:prstClr val="black"/>
                </a:solidFill>
                <a:latin typeface="Calibri"/>
              </a:rPr>
              <a:t>Skabe gode rum og situationer sammen med familierne, hvor der er plads til børnene og til at være med på børnefamiliens præmisser</a:t>
            </a: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Samfundsborgeren</a:t>
            </a:r>
            <a:r>
              <a:rPr lang="da-DK" sz="1400" dirty="0">
                <a:solidFill>
                  <a:schemeClr val="tx1"/>
                </a:solidFill>
              </a:rPr>
              <a:t> – Invitere til at medskabe aktiviteter og indsatser der tager samfundsansvar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2E1F5A-7C5B-4933-F3F8-3174CFC18FAF}"/>
              </a:ext>
            </a:extLst>
          </p:cNvPr>
          <p:cNvSpPr/>
          <p:nvPr/>
        </p:nvSpPr>
        <p:spPr>
          <a:xfrm>
            <a:off x="6286830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Kirkeforståelser i medlemmernes oplevelse af folkekirken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Bekendelseskirke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Være tydeligt om kirken som et trosfællesskab både i sprog og aktiviteter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1400" b="1" dirty="0" err="1">
                <a:solidFill>
                  <a:schemeClr val="tx1"/>
                </a:solidFill>
              </a:rPr>
              <a:t>Relationskirke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lang="da-DK" sz="1400" dirty="0">
                <a:solidFill>
                  <a:schemeClr val="tx1"/>
                </a:solidFill>
                <a:latin typeface="Calibri"/>
              </a:rPr>
              <a:t>Arbejde bevist med at skabe ledige pladser i eksisterende fællesskaber og løbende opstarte nye fællesskaber. </a:t>
            </a: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Tilknytningskirke</a:t>
            </a:r>
            <a:r>
              <a:rPr lang="da-DK" sz="1400" dirty="0">
                <a:solidFill>
                  <a:schemeClr val="tx1"/>
                </a:solidFill>
              </a:rPr>
              <a:t> – præsentere og stille den enkelte kirke til rådighed som et unikt sted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Traditionskirke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Skabe </a:t>
            </a:r>
            <a:r>
              <a:rPr lang="da-DK" sz="1400" dirty="0">
                <a:solidFill>
                  <a:schemeClr val="tx1"/>
                </a:solidFill>
                <a:latin typeface="Calibri"/>
              </a:rPr>
              <a:t>relevante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ritualer</a:t>
            </a:r>
            <a:r>
              <a:rPr lang="da-DK" sz="1400" dirty="0">
                <a:solidFill>
                  <a:schemeClr val="tx1"/>
                </a:solidFill>
                <a:latin typeface="Calibri"/>
              </a:rPr>
              <a:t> og kirkelige handlinger, der kan forbinde det levede liv med det religiøse.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Medlemskirke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lang="da-DK" sz="1400" dirty="0">
                <a:solidFill>
                  <a:schemeClr val="tx1"/>
                </a:solidFill>
                <a:latin typeface="Calibri"/>
              </a:rPr>
              <a:t>skærpe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da-DK" sz="1400" dirty="0">
                <a:solidFill>
                  <a:schemeClr val="tx1"/>
                </a:solidFill>
              </a:rPr>
              <a:t>Folkekirkens rolle i samfundet når det kommer til indsat for udsatte, arbejdet med børn og unge osv. 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sz="1200" dirty="0">
              <a:solidFill>
                <a:schemeClr val="tx1"/>
              </a:solidFill>
            </a:endParaRPr>
          </a:p>
        </p:txBody>
      </p:sp>
      <p:pic>
        <p:nvPicPr>
          <p:cNvPr id="7" name="LogoHide">
            <a:extLst>
              <a:ext uri="{FF2B5EF4-FFF2-40B4-BE49-F238E27FC236}">
                <a16:creationId xmlns:a16="http://schemas.microsoft.com/office/drawing/2014/main" id="{DE42F71A-BE6D-ABCF-B2AB-58E3FADDD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A61F-158E-A33B-E786-30486E4CB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AF379-8FDD-D78C-A9FD-FDC64500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gruppesamtale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A91C11-0EDD-3AF0-7408-F2F542E1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719864" cy="45816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Vend dig mod den samme, som du talte med før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Find sammen med et andet par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tiltrækker dig ved din kirke?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Reflektér over jeres forskelligheder med brug af typer og kirkeforståelser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DE60048-B96F-D222-ABC1-DD260D21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5EA437F3-8463-F95E-7B6D-EC0F769A5253}"/>
              </a:ext>
            </a:extLst>
          </p:cNvPr>
          <p:cNvSpPr/>
          <p:nvPr/>
        </p:nvSpPr>
        <p:spPr>
          <a:xfrm>
            <a:off x="7419975" y="1933575"/>
            <a:ext cx="2212502" cy="1362075"/>
          </a:xfrm>
          <a:prstGeom prst="wedgeRoundRectCallout">
            <a:avLst>
              <a:gd name="adj1" fmla="val -56135"/>
              <a:gd name="adj2" fmla="val 89773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Mm.. mmm</a:t>
            </a:r>
          </a:p>
        </p:txBody>
      </p:sp>
      <p:sp>
        <p:nvSpPr>
          <p:cNvPr id="8" name="Taleboble: rektangel 7">
            <a:extLst>
              <a:ext uri="{FF2B5EF4-FFF2-40B4-BE49-F238E27FC236}">
                <a16:creationId xmlns:a16="http://schemas.microsoft.com/office/drawing/2014/main" id="{16E60655-7CCD-D130-1130-15CB6866EFA9}"/>
              </a:ext>
            </a:extLst>
          </p:cNvPr>
          <p:cNvSpPr/>
          <p:nvPr/>
        </p:nvSpPr>
        <p:spPr>
          <a:xfrm>
            <a:off x="8782050" y="2433705"/>
            <a:ext cx="2533650" cy="1457325"/>
          </a:xfrm>
          <a:prstGeom prst="wedgeRectCallout">
            <a:avLst>
              <a:gd name="adj1" fmla="val 41949"/>
              <a:gd name="adj2" fmla="val 11152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ysClr val="windowText" lastClr="000000"/>
                </a:solidFill>
              </a:rPr>
              <a:t>Bzz</a:t>
            </a:r>
            <a:r>
              <a:rPr lang="da-DK" dirty="0">
                <a:solidFill>
                  <a:sysClr val="windowText" lastClr="000000"/>
                </a:solidFill>
              </a:rPr>
              <a:t>, </a:t>
            </a:r>
            <a:r>
              <a:rPr lang="da-DK" dirty="0" err="1">
                <a:solidFill>
                  <a:sysClr val="windowText" lastClr="000000"/>
                </a:solidFill>
              </a:rPr>
              <a:t>bzzzz</a:t>
            </a:r>
            <a:endParaRPr lang="da-DK" dirty="0"/>
          </a:p>
        </p:txBody>
      </p:sp>
      <p:sp>
        <p:nvSpPr>
          <p:cNvPr id="9" name="Taleboble: oval 8">
            <a:extLst>
              <a:ext uri="{FF2B5EF4-FFF2-40B4-BE49-F238E27FC236}">
                <a16:creationId xmlns:a16="http://schemas.microsoft.com/office/drawing/2014/main" id="{75B53E9F-195D-4EB0-DEB1-D70049BFD3CA}"/>
              </a:ext>
            </a:extLst>
          </p:cNvPr>
          <p:cNvSpPr/>
          <p:nvPr/>
        </p:nvSpPr>
        <p:spPr>
          <a:xfrm>
            <a:off x="7960130" y="3179507"/>
            <a:ext cx="1894124" cy="1114425"/>
          </a:xfrm>
          <a:prstGeom prst="wedgeEllipseCallout">
            <a:avLst>
              <a:gd name="adj1" fmla="val -11781"/>
              <a:gd name="adj2" fmla="val 10010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ysClr val="windowText" lastClr="000000"/>
                </a:solidFill>
              </a:rPr>
              <a:t>Aaa</a:t>
            </a:r>
            <a:r>
              <a:rPr lang="da-DK" dirty="0">
                <a:solidFill>
                  <a:sysClr val="windowText" lastClr="000000"/>
                </a:solidFill>
              </a:rPr>
              <a:t> a, </a:t>
            </a:r>
            <a:r>
              <a:rPr lang="da-DK" dirty="0" err="1">
                <a:solidFill>
                  <a:sysClr val="windowText" lastClr="000000"/>
                </a:solidFill>
              </a:rPr>
              <a:t>aaa</a:t>
            </a:r>
            <a:endParaRPr lang="da-DK" dirty="0">
              <a:solidFill>
                <a:sysClr val="windowText" lastClr="000000"/>
              </a:solidFill>
            </a:endParaRPr>
          </a:p>
        </p:txBody>
      </p:sp>
      <p:pic>
        <p:nvPicPr>
          <p:cNvPr id="6" name="LogoHide">
            <a:extLst>
              <a:ext uri="{FF2B5EF4-FFF2-40B4-BE49-F238E27FC236}">
                <a16:creationId xmlns:a16="http://schemas.microsoft.com/office/drawing/2014/main" id="{CB667DFE-3266-5C3C-4825-F3578A910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5540F-5382-7184-886C-B3DDC9486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3FEFB-B410-26A3-0AD8-72F033C6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3 – levende fællesskab i fremtiden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0428EB-0665-B5D4-D1A8-0F9C58EE5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60" y="1814052"/>
            <a:ext cx="5000018" cy="4581659"/>
          </a:xfrm>
        </p:spPr>
        <p:txBody>
          <a:bodyPr/>
          <a:lstStyle/>
          <a:p>
            <a:pPr marL="0" indent="0" algn="ctr">
              <a:buNone/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a-DK" sz="18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dirty="0">
                <a:effectLst/>
                <a:latin typeface="Calibri" panose="020F0502020204030204" pitchFamily="34" charset="0"/>
              </a:rPr>
              <a:t>Hvordan sikrer vi at folkekirken også om 30 år er et levende lokalt engageret fællesskab?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4C05942-5763-0478-8BE3-D94D9BBCA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811" y="2219632"/>
            <a:ext cx="5000018" cy="281579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FE430BB-B4AB-1347-21FD-2F8DD002850F}"/>
              </a:ext>
            </a:extLst>
          </p:cNvPr>
          <p:cNvSpPr txBox="1"/>
          <p:nvPr/>
        </p:nvSpPr>
        <p:spPr>
          <a:xfrm>
            <a:off x="6103374" y="5035431"/>
            <a:ext cx="4479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Foto: Ansgarkirken i Hedehusene © Johannes Stenberg Brooks, Stenberg Creative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0BAD935-A5E2-175A-E5B2-80D7AEEF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7" name="LogoHide">
            <a:extLst>
              <a:ext uri="{FF2B5EF4-FFF2-40B4-BE49-F238E27FC236}">
                <a16:creationId xmlns:a16="http://schemas.microsoft.com/office/drawing/2014/main" id="{EBEBB703-677B-0E94-797A-0EC9C8811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E8174-2B7E-722E-8202-F71958BB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Tendenser fra de sidste 50 års udvikling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B7EC8666-C9B7-161D-9319-1DD3EDF8E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5" y="1342877"/>
            <a:ext cx="10972800" cy="2158716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02CA61A-4AE4-1E02-BF50-6A15C1CA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8" name="Grafik 7" descr="Baby med massiv udfyldning">
            <a:extLst>
              <a:ext uri="{FF2B5EF4-FFF2-40B4-BE49-F238E27FC236}">
                <a16:creationId xmlns:a16="http://schemas.microsoft.com/office/drawing/2014/main" id="{2D6CF0A7-9808-F293-85DA-BA9FEFDF3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574" y="3997637"/>
            <a:ext cx="914400" cy="914400"/>
          </a:xfrm>
          <a:prstGeom prst="rect">
            <a:avLst/>
          </a:prstGeom>
        </p:spPr>
      </p:pic>
      <p:pic>
        <p:nvPicPr>
          <p:cNvPr id="10" name="Grafik 9" descr="Nodesystem til musik med massiv udfyldning">
            <a:extLst>
              <a:ext uri="{FF2B5EF4-FFF2-40B4-BE49-F238E27FC236}">
                <a16:creationId xmlns:a16="http://schemas.microsoft.com/office/drawing/2014/main" id="{75EE1AA8-CB45-8778-BCD4-4BCF661F7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7758" y="3589205"/>
            <a:ext cx="914400" cy="914400"/>
          </a:xfrm>
          <a:prstGeom prst="rect">
            <a:avLst/>
          </a:prstGeom>
        </p:spPr>
      </p:pic>
      <p:pic>
        <p:nvPicPr>
          <p:cNvPr id="12" name="Grafik 11" descr="Gå med massiv udfyldning">
            <a:extLst>
              <a:ext uri="{FF2B5EF4-FFF2-40B4-BE49-F238E27FC236}">
                <a16:creationId xmlns:a16="http://schemas.microsoft.com/office/drawing/2014/main" id="{227F20B9-5C66-8C32-AD62-08205C5345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3659" y="4081642"/>
            <a:ext cx="914400" cy="914400"/>
          </a:xfrm>
          <a:prstGeom prst="rect">
            <a:avLst/>
          </a:prstGeom>
        </p:spPr>
      </p:pic>
      <p:pic>
        <p:nvPicPr>
          <p:cNvPr id="13" name="Grafik 12" descr="Gå med massiv udfyldning">
            <a:extLst>
              <a:ext uri="{FF2B5EF4-FFF2-40B4-BE49-F238E27FC236}">
                <a16:creationId xmlns:a16="http://schemas.microsoft.com/office/drawing/2014/main" id="{5E4A44CE-8ACF-D0BE-0C76-4D053E2A2E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78725" y="3781042"/>
            <a:ext cx="914400" cy="914400"/>
          </a:xfrm>
          <a:prstGeom prst="rect">
            <a:avLst/>
          </a:prstGeom>
        </p:spPr>
      </p:pic>
      <p:pic>
        <p:nvPicPr>
          <p:cNvPr id="14" name="Grafik 13" descr="Gå med massiv udfyldning">
            <a:extLst>
              <a:ext uri="{FF2B5EF4-FFF2-40B4-BE49-F238E27FC236}">
                <a16:creationId xmlns:a16="http://schemas.microsoft.com/office/drawing/2014/main" id="{FE4E10BB-3B05-1D0A-93C7-6681B7DC6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0859" y="4055549"/>
            <a:ext cx="914400" cy="914400"/>
          </a:xfrm>
          <a:prstGeom prst="rect">
            <a:avLst/>
          </a:prstGeom>
        </p:spPr>
      </p:pic>
      <p:pic>
        <p:nvPicPr>
          <p:cNvPr id="15" name="Grafik 14" descr="Gå med massiv udfyldning">
            <a:extLst>
              <a:ext uri="{FF2B5EF4-FFF2-40B4-BE49-F238E27FC236}">
                <a16:creationId xmlns:a16="http://schemas.microsoft.com/office/drawing/2014/main" id="{0332A8E1-D023-4661-88D2-9314515D9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37384" y="3931774"/>
            <a:ext cx="914400" cy="914400"/>
          </a:xfrm>
          <a:prstGeom prst="rect">
            <a:avLst/>
          </a:prstGeom>
        </p:spPr>
      </p:pic>
      <p:pic>
        <p:nvPicPr>
          <p:cNvPr id="17" name="Grafik 16" descr="Grædende ansigt med massiv udfyldning med massiv udfyldning">
            <a:extLst>
              <a:ext uri="{FF2B5EF4-FFF2-40B4-BE49-F238E27FC236}">
                <a16:creationId xmlns:a16="http://schemas.microsoft.com/office/drawing/2014/main" id="{53B5A6B0-3BB8-EA6E-7C69-1362082C9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65573" y="4625331"/>
            <a:ext cx="709168" cy="709168"/>
          </a:xfrm>
          <a:prstGeom prst="rect">
            <a:avLst/>
          </a:prstGeom>
        </p:spPr>
      </p:pic>
      <p:pic>
        <p:nvPicPr>
          <p:cNvPr id="19" name="Grafik 18" descr="Kniv og gaffel med massiv udfyldning">
            <a:extLst>
              <a:ext uri="{FF2B5EF4-FFF2-40B4-BE49-F238E27FC236}">
                <a16:creationId xmlns:a16="http://schemas.microsoft.com/office/drawing/2014/main" id="{B88512E8-B82C-7A30-6C8B-8375E24BDD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05220" y="3710931"/>
            <a:ext cx="914400" cy="914400"/>
          </a:xfrm>
          <a:prstGeom prst="rect">
            <a:avLst/>
          </a:prstGeom>
        </p:spPr>
      </p:pic>
      <p:pic>
        <p:nvPicPr>
          <p:cNvPr id="21" name="Grafik 20" descr="Børn med massiv udfyldning">
            <a:extLst>
              <a:ext uri="{FF2B5EF4-FFF2-40B4-BE49-F238E27FC236}">
                <a16:creationId xmlns:a16="http://schemas.microsoft.com/office/drawing/2014/main" id="{B40FA6C1-9E56-1F73-6FF0-A1A9B3D330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34427" y="4787383"/>
            <a:ext cx="914400" cy="914400"/>
          </a:xfrm>
          <a:prstGeom prst="rect">
            <a:avLst/>
          </a:prstGeom>
        </p:spPr>
      </p:pic>
      <p:pic>
        <p:nvPicPr>
          <p:cNvPr id="23" name="Grafik 22" descr="Gravid dame med massiv udfyldning">
            <a:extLst>
              <a:ext uri="{FF2B5EF4-FFF2-40B4-BE49-F238E27FC236}">
                <a16:creationId xmlns:a16="http://schemas.microsoft.com/office/drawing/2014/main" id="{0F5855C9-088C-A018-B753-D500138A38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90945" y="3687288"/>
            <a:ext cx="914400" cy="914400"/>
          </a:xfrm>
          <a:prstGeom prst="rect">
            <a:avLst/>
          </a:prstGeom>
        </p:spPr>
      </p:pic>
      <p:pic>
        <p:nvPicPr>
          <p:cNvPr id="25" name="Grafik 24" descr="Spørgsmål med massiv udfyldning">
            <a:extLst>
              <a:ext uri="{FF2B5EF4-FFF2-40B4-BE49-F238E27FC236}">
                <a16:creationId xmlns:a16="http://schemas.microsoft.com/office/drawing/2014/main" id="{32F939CA-4293-40F6-919C-62075F5DFF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60699" y="3391995"/>
            <a:ext cx="914400" cy="914400"/>
          </a:xfrm>
          <a:prstGeom prst="rect">
            <a:avLst/>
          </a:prstGeom>
        </p:spPr>
      </p:pic>
      <p:pic>
        <p:nvPicPr>
          <p:cNvPr id="28" name="Grafik 27" descr="Grædende ansigt med massiv udfyldning med massiv udfyldning">
            <a:extLst>
              <a:ext uri="{FF2B5EF4-FFF2-40B4-BE49-F238E27FC236}">
                <a16:creationId xmlns:a16="http://schemas.microsoft.com/office/drawing/2014/main" id="{AD4978A8-52CF-011F-5028-0C2DB98BE7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64403" y="5074209"/>
            <a:ext cx="709168" cy="709168"/>
          </a:xfrm>
          <a:prstGeom prst="rect">
            <a:avLst/>
          </a:prstGeom>
        </p:spPr>
      </p:pic>
      <p:pic>
        <p:nvPicPr>
          <p:cNvPr id="29" name="Grafik 28" descr="Grædende ansigt med massiv udfyldning med massiv udfyldning">
            <a:extLst>
              <a:ext uri="{FF2B5EF4-FFF2-40B4-BE49-F238E27FC236}">
                <a16:creationId xmlns:a16="http://schemas.microsoft.com/office/drawing/2014/main" id="{DF54F3BE-F452-66CD-81F2-9803AB1D0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422" y="4900297"/>
            <a:ext cx="709168" cy="709168"/>
          </a:xfrm>
          <a:prstGeom prst="rect">
            <a:avLst/>
          </a:prstGeom>
        </p:spPr>
      </p:pic>
      <p:pic>
        <p:nvPicPr>
          <p:cNvPr id="30" name="Grafik 29" descr="Grædende ansigt med massiv udfyldning med massiv udfyldning">
            <a:extLst>
              <a:ext uri="{FF2B5EF4-FFF2-40B4-BE49-F238E27FC236}">
                <a16:creationId xmlns:a16="http://schemas.microsoft.com/office/drawing/2014/main" id="{7DB47072-B91F-11D8-EF03-EDF0491D34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35783" y="5312358"/>
            <a:ext cx="709168" cy="709168"/>
          </a:xfrm>
          <a:prstGeom prst="rect">
            <a:avLst/>
          </a:prstGeom>
        </p:spPr>
      </p:pic>
      <p:pic>
        <p:nvPicPr>
          <p:cNvPr id="32" name="Grafik 31" descr="Stjerne med massiv udfyldning">
            <a:extLst>
              <a:ext uri="{FF2B5EF4-FFF2-40B4-BE49-F238E27FC236}">
                <a16:creationId xmlns:a16="http://schemas.microsoft.com/office/drawing/2014/main" id="{5EAC4236-797D-117E-DD78-6F276F4BEC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03096" y="4855158"/>
            <a:ext cx="914400" cy="914400"/>
          </a:xfrm>
          <a:prstGeom prst="rect">
            <a:avLst/>
          </a:prstGeom>
        </p:spPr>
      </p:pic>
      <p:pic>
        <p:nvPicPr>
          <p:cNvPr id="34" name="Grafik 33" descr="Bøger på reol med massiv udfyldning">
            <a:extLst>
              <a:ext uri="{FF2B5EF4-FFF2-40B4-BE49-F238E27FC236}">
                <a16:creationId xmlns:a16="http://schemas.microsoft.com/office/drawing/2014/main" id="{7C34A752-452D-E805-2E60-E8A6E0039C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856657" y="3931774"/>
            <a:ext cx="914400" cy="914400"/>
          </a:xfrm>
          <a:prstGeom prst="rect">
            <a:avLst/>
          </a:prstGeom>
        </p:spPr>
      </p:pic>
      <p:pic>
        <p:nvPicPr>
          <p:cNvPr id="36" name="Grafik 35" descr="Løvtræ med massiv udfyldning">
            <a:extLst>
              <a:ext uri="{FF2B5EF4-FFF2-40B4-BE49-F238E27FC236}">
                <a16:creationId xmlns:a16="http://schemas.microsoft.com/office/drawing/2014/main" id="{7CB34F79-6672-9D77-F578-B8E0E2D954E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73379" y="3461528"/>
            <a:ext cx="914400" cy="914400"/>
          </a:xfrm>
          <a:prstGeom prst="rect">
            <a:avLst/>
          </a:prstGeom>
        </p:spPr>
      </p:pic>
      <p:pic>
        <p:nvPicPr>
          <p:cNvPr id="38" name="Grafik 37" descr="Noder med massiv udfyldning">
            <a:extLst>
              <a:ext uri="{FF2B5EF4-FFF2-40B4-BE49-F238E27FC236}">
                <a16:creationId xmlns:a16="http://schemas.microsoft.com/office/drawing/2014/main" id="{156D0C73-4D00-6BEE-B1E1-C5E4A413AF9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68000" y="5066722"/>
            <a:ext cx="914400" cy="914400"/>
          </a:xfrm>
          <a:prstGeom prst="rect">
            <a:avLst/>
          </a:prstGeom>
        </p:spPr>
      </p:pic>
      <p:pic>
        <p:nvPicPr>
          <p:cNvPr id="5" name="LogoHide">
            <a:extLst>
              <a:ext uri="{FF2B5EF4-FFF2-40B4-BE49-F238E27FC236}">
                <a16:creationId xmlns:a16="http://schemas.microsoft.com/office/drawing/2014/main" id="{B65F03CB-F1B9-B4FD-3434-0FF952E013F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9E6FB-76A5-256F-114A-816B30E3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er der plads?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8B0A3F83-0420-C460-AFCC-B49ECC31F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487867"/>
              </p:ext>
            </p:extLst>
          </p:nvPr>
        </p:nvGraphicFramePr>
        <p:xfrm>
          <a:off x="609600" y="1341582"/>
          <a:ext cx="109728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829523007"/>
                    </a:ext>
                  </a:extLst>
                </a:gridCol>
                <a:gridCol w="2852928">
                  <a:extLst>
                    <a:ext uri="{9D8B030D-6E8A-4147-A177-3AD203B41FA5}">
                      <a16:colId xmlns:a16="http://schemas.microsoft.com/office/drawing/2014/main" val="4017448346"/>
                    </a:ext>
                  </a:extLst>
                </a:gridCol>
                <a:gridCol w="3072384">
                  <a:extLst>
                    <a:ext uri="{9D8B030D-6E8A-4147-A177-3AD203B41FA5}">
                      <a16:colId xmlns:a16="http://schemas.microsoft.com/office/drawing/2014/main" val="2729305073"/>
                    </a:ext>
                  </a:extLst>
                </a:gridCol>
                <a:gridCol w="3233928">
                  <a:extLst>
                    <a:ext uri="{9D8B030D-6E8A-4147-A177-3AD203B41FA5}">
                      <a16:colId xmlns:a16="http://schemas.microsoft.com/office/drawing/2014/main" val="3954561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Lav kompleksitet</a:t>
                      </a:r>
                    </a:p>
                    <a:p>
                      <a:r>
                        <a:rPr lang="da-DK" dirty="0"/>
                        <a:t>”</a:t>
                      </a:r>
                      <a:r>
                        <a:rPr lang="da-DK" dirty="0" err="1"/>
                        <a:t>Forhåndværende</a:t>
                      </a:r>
                      <a:r>
                        <a:rPr lang="da-DK" dirty="0"/>
                        <a:t> søm”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Mellem kompleksitet</a:t>
                      </a:r>
                    </a:p>
                    <a:p>
                      <a:r>
                        <a:rPr lang="da-DK" dirty="0"/>
                        <a:t>”</a:t>
                      </a:r>
                      <a:r>
                        <a:rPr lang="da-DK" dirty="0" err="1"/>
                        <a:t>xxxx</a:t>
                      </a:r>
                      <a:r>
                        <a:rPr lang="da-DK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Høj kompleksitet</a:t>
                      </a:r>
                    </a:p>
                    <a:p>
                      <a:r>
                        <a:rPr lang="da-DK" dirty="0"/>
                        <a:t>”På Herrens mark”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1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Mennesker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 ansatte og frivillige, der allerede findes. </a:t>
                      </a:r>
                    </a:p>
                    <a:p>
                      <a:r>
                        <a:rPr lang="da-DK" dirty="0"/>
                        <a:t>Fx aktivitetsudvalget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Ildsjæle</a:t>
                      </a:r>
                    </a:p>
                    <a:p>
                      <a:r>
                        <a:rPr lang="da-DK" dirty="0"/>
                        <a:t>Ansatte, frivillige, nye ombord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Dedikerede ansatte</a:t>
                      </a:r>
                    </a:p>
                    <a:p>
                      <a:r>
                        <a:rPr lang="da-DK" dirty="0"/>
                        <a:t>Arbejdsgruppe</a:t>
                      </a:r>
                    </a:p>
                    <a:p>
                      <a:r>
                        <a:rPr lang="da-DK" dirty="0"/>
                        <a:t>Bestyrelse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9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Lokaler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Dem, vi allerede 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Dem, vi kan finde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Nye </a:t>
                      </a:r>
                    </a:p>
                    <a:p>
                      <a:r>
                        <a:rPr lang="da-DK" dirty="0"/>
                        <a:t>– eller gamle brugt på en ny måde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8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Dem, vi allerede 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Dem, vi kan finde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Ny-tækning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4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 mdr. </a:t>
                      </a:r>
                    </a:p>
                    <a:p>
                      <a:r>
                        <a:rPr lang="da-DK" dirty="0"/>
                        <a:t>Afhængig af PR og beslutningsproces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1-2 år</a:t>
                      </a:r>
                    </a:p>
                    <a:p>
                      <a:r>
                        <a:rPr lang="da-DK" dirty="0"/>
                        <a:t>Afhængig af bevillingsprocesser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5-25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49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Hjælp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Ring til nabosognet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Tag på studietur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------------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87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Kirkeforståelse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Tryg / Klassisk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Spændende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Uhørt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228261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28A8DF87-5D79-39D2-3A75-E30F63D949F3}"/>
              </a:ext>
            </a:extLst>
          </p:cNvPr>
          <p:cNvSpPr/>
          <p:nvPr/>
        </p:nvSpPr>
        <p:spPr>
          <a:xfrm>
            <a:off x="498764" y="5403273"/>
            <a:ext cx="11406909" cy="5911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3AEABA2-AD18-4E5D-F147-E9A36463B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5" name="LogoHide">
            <a:extLst>
              <a:ext uri="{FF2B5EF4-FFF2-40B4-BE49-F238E27FC236}">
                <a16:creationId xmlns:a16="http://schemas.microsoft.com/office/drawing/2014/main" id="{8FC90BDC-8FCE-730A-D0F3-2CE0408BF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B107E-D4CD-B842-9DBF-FF452ACA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Folk og Kirke</a:t>
            </a:r>
          </a:p>
        </p:txBody>
      </p:sp>
      <p:sp>
        <p:nvSpPr>
          <p:cNvPr id="4" name="Pil: bøjet nedad 3">
            <a:extLst>
              <a:ext uri="{FF2B5EF4-FFF2-40B4-BE49-F238E27FC236}">
                <a16:creationId xmlns:a16="http://schemas.microsoft.com/office/drawing/2014/main" id="{F7406043-A62F-7C2D-EEA4-FA7BFBACA8F8}"/>
              </a:ext>
            </a:extLst>
          </p:cNvPr>
          <p:cNvSpPr/>
          <p:nvPr/>
        </p:nvSpPr>
        <p:spPr>
          <a:xfrm>
            <a:off x="3602736" y="1560970"/>
            <a:ext cx="4498848" cy="1490472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" name="Pil: bøjet nedad 4">
            <a:extLst>
              <a:ext uri="{FF2B5EF4-FFF2-40B4-BE49-F238E27FC236}">
                <a16:creationId xmlns:a16="http://schemas.microsoft.com/office/drawing/2014/main" id="{71546177-53C0-E0AE-A154-894462939C36}"/>
              </a:ext>
            </a:extLst>
          </p:cNvPr>
          <p:cNvSpPr/>
          <p:nvPr/>
        </p:nvSpPr>
        <p:spPr>
          <a:xfrm rot="10800000">
            <a:off x="3508248" y="4361561"/>
            <a:ext cx="4498848" cy="1490472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5D8281A-36CF-025D-54DF-C049D1C18EBC}"/>
              </a:ext>
            </a:extLst>
          </p:cNvPr>
          <p:cNvSpPr/>
          <p:nvPr/>
        </p:nvSpPr>
        <p:spPr>
          <a:xfrm>
            <a:off x="2491740" y="3205104"/>
            <a:ext cx="2221992" cy="10698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Kirke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A1E9B7-74F0-75DD-4047-3AC693E56D54}"/>
              </a:ext>
            </a:extLst>
          </p:cNvPr>
          <p:cNvSpPr/>
          <p:nvPr/>
        </p:nvSpPr>
        <p:spPr>
          <a:xfrm>
            <a:off x="6804660" y="3129286"/>
            <a:ext cx="2221992" cy="10698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Folk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996BE64-7B80-0334-F307-FA5851E3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3" name="LogoHide">
            <a:extLst>
              <a:ext uri="{FF2B5EF4-FFF2-40B4-BE49-F238E27FC236}">
                <a16:creationId xmlns:a16="http://schemas.microsoft.com/office/drawing/2014/main" id="{3A87B2ED-0EFF-1E01-3F28-A04DE865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0FD6-FE98-5E81-C7D9-0D74080C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900" dirty="0"/>
              <a:t>Udvikling i antal migranter i samfundet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1AA1BBE6-2378-208D-DF88-1DB9D8115E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11941"/>
          <a:ext cx="1097280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0525CF9B-EB42-2FD1-2A37-794758AECE86}"/>
              </a:ext>
            </a:extLst>
          </p:cNvPr>
          <p:cNvSpPr txBox="1"/>
          <p:nvPr/>
        </p:nvSpPr>
        <p:spPr>
          <a:xfrm>
            <a:off x="8869684" y="5926713"/>
            <a:ext cx="2560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Danmarks Statistik, KMSTA002 og FUV.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455600C-1D23-D878-DAB0-BFA5B4F88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7" name="LogoHide">
            <a:extLst>
              <a:ext uri="{FF2B5EF4-FFF2-40B4-BE49-F238E27FC236}">
                <a16:creationId xmlns:a16="http://schemas.microsoft.com/office/drawing/2014/main" id="{0890F687-78E1-F23C-55F6-5B0DAD4F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EF100-B922-9ACB-6D66-B494380D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Indvandrere og efterkommere</a:t>
            </a:r>
            <a:r>
              <a:rPr lang="da-DK" baseline="0" dirty="0"/>
              <a:t> i andel af befolkningen, </a:t>
            </a:r>
            <a:br>
              <a:rPr lang="da-DK" baseline="0" dirty="0"/>
            </a:br>
            <a:r>
              <a:rPr lang="da-DK" baseline="0" dirty="0"/>
              <a:t>fordelt efter region</a:t>
            </a:r>
            <a:endParaRPr lang="da-DK" dirty="0"/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7D394E64-A3F6-7D95-F47E-D25F4C8C74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420781"/>
          <a:ext cx="1097280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77DC08B4-9BF9-62DC-AF62-2322F3F844FE}"/>
              </a:ext>
            </a:extLst>
          </p:cNvPr>
          <p:cNvSpPr txBox="1"/>
          <p:nvPr/>
        </p:nvSpPr>
        <p:spPr>
          <a:xfrm>
            <a:off x="9196811" y="5931133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Danmarks Statistik, FOLK1E og FUV.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94810CC-8222-8BD6-1698-BB0975166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7" name="LogoHide">
            <a:extLst>
              <a:ext uri="{FF2B5EF4-FFF2-40B4-BE49-F238E27FC236}">
                <a16:creationId xmlns:a16="http://schemas.microsoft.com/office/drawing/2014/main" id="{F5B517FE-6889-6F09-4BE9-8E2F27345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4DE50-4889-4A2A-2423-4DD3A525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Mød din Næste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C9EF74-B58E-E863-B79D-C3BBDBB3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4559"/>
            <a:ext cx="5629275" cy="45816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Henvend dig til én, du ikke kender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Præsentér jer selv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Fortæl hinanden hvilke typer I er, når det kommer til Sankt Hans</a:t>
            </a:r>
          </a:p>
          <a:p>
            <a:pPr marL="914400" lvl="1" indent="-514350"/>
            <a:r>
              <a:rPr lang="da-DK" dirty="0"/>
              <a:t>Ex. Jeg er typen, der altid tager til bål med familien</a:t>
            </a:r>
          </a:p>
          <a:p>
            <a:pPr marL="914400" lvl="1" indent="-514350"/>
            <a:r>
              <a:rPr lang="da-DK" dirty="0"/>
              <a:t>Ex. Jeg vil hellere se fodbold</a:t>
            </a:r>
          </a:p>
          <a:p>
            <a:pPr marL="914400" lvl="1" indent="-514350"/>
            <a:r>
              <a:rPr lang="da-DK" dirty="0"/>
              <a:t>Ex. Det er fint, når det lige lykkes</a:t>
            </a:r>
          </a:p>
          <a:p>
            <a:pPr marL="914400" lvl="1" indent="-514350"/>
            <a:r>
              <a:rPr lang="da-DK" dirty="0"/>
              <a:t>Ex. Det er en god anledning til at mødes med mine naboer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3645197-8735-C8B6-8269-5C13AD89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55611CF-9E20-9E80-18A6-DE2D50904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58" y="1614791"/>
            <a:ext cx="4940393" cy="4151842"/>
          </a:xfrm>
          <a:prstGeom prst="rect">
            <a:avLst/>
          </a:prstGeom>
        </p:spPr>
      </p:pic>
      <p:pic>
        <p:nvPicPr>
          <p:cNvPr id="7" name="LogoHide">
            <a:extLst>
              <a:ext uri="{FF2B5EF4-FFF2-40B4-BE49-F238E27FC236}">
                <a16:creationId xmlns:a16="http://schemas.microsoft.com/office/drawing/2014/main" id="{8203C8D7-FAEC-D8CB-7E29-03056537E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914DD-AFA4-6C9E-3EB5-F8863086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900" dirty="0"/>
              <a:t>Udvikling i antal migranter i folkekirken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79D47EEE-5031-9354-6635-2D0059B0F7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2376" y="1420906"/>
          <a:ext cx="1097280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7EA4D372-D57E-1BFC-7E92-C8987A97D525}"/>
              </a:ext>
            </a:extLst>
          </p:cNvPr>
          <p:cNvSpPr txBox="1"/>
          <p:nvPr/>
        </p:nvSpPr>
        <p:spPr>
          <a:xfrm>
            <a:off x="8824860" y="5931195"/>
            <a:ext cx="2560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Danmarks Statistik, KMSTA002 og FUV.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B7A6DD9-2932-F4C6-4420-E2CF7321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7" name="LogoHide">
            <a:extLst>
              <a:ext uri="{FF2B5EF4-FFF2-40B4-BE49-F238E27FC236}">
                <a16:creationId xmlns:a16="http://schemas.microsoft.com/office/drawing/2014/main" id="{D0720A69-ACF8-5055-255A-5BBD6193B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C80EB-9AEA-5561-1704-FCB4B789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900" dirty="0"/>
              <a:t>Udvikling i andel af alle migranter i folkekirken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F8A47E7A-F916-F47D-D0A5-A7D375370B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0305" y="1411941"/>
          <a:ext cx="1097280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EBA0DAD1-DFCA-B756-63B4-57FB3FCBDBBC}"/>
              </a:ext>
            </a:extLst>
          </p:cNvPr>
          <p:cNvSpPr txBox="1"/>
          <p:nvPr/>
        </p:nvSpPr>
        <p:spPr>
          <a:xfrm>
            <a:off x="8842789" y="5926713"/>
            <a:ext cx="2560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Danmarks Statistik, KMSTA002 og FUV.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7785557-5EF0-A655-5E5B-179608921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7" name="LogoHide">
            <a:extLst>
              <a:ext uri="{FF2B5EF4-FFF2-40B4-BE49-F238E27FC236}">
                <a16:creationId xmlns:a16="http://schemas.microsoft.com/office/drawing/2014/main" id="{D0F28937-D735-2954-6715-A17E90A97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ABEBB-FEEB-2DFC-B12B-E8E7BBAC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 af folkekirken: Aftraditionalisering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F625A95-7477-211B-F738-0A48D4A6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398"/>
            <a:ext cx="11969511" cy="51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C3FB4BA-E03C-8E18-3658-801B365C4D3A}"/>
              </a:ext>
            </a:extLst>
          </p:cNvPr>
          <p:cNvSpPr txBox="1"/>
          <p:nvPr/>
        </p:nvSpPr>
        <p:spPr>
          <a:xfrm>
            <a:off x="9236242" y="5962536"/>
            <a:ext cx="26356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Danmarks Statistik og </a:t>
            </a:r>
            <a:r>
              <a:rPr lang="da-DK" sz="1000" dirty="0" err="1"/>
              <a:t>FUVs</a:t>
            </a:r>
            <a:r>
              <a:rPr lang="da-DK" sz="1000" dirty="0"/>
              <a:t> kirkestatistik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AFE84A1-32ED-60CA-B849-11087007DC6F}"/>
              </a:ext>
            </a:extLst>
          </p:cNvPr>
          <p:cNvSpPr txBox="1"/>
          <p:nvPr/>
        </p:nvSpPr>
        <p:spPr>
          <a:xfrm>
            <a:off x="222489" y="313769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90BDB3B-BA31-68F8-8013-C7DDA97B15CC}"/>
              </a:ext>
            </a:extLst>
          </p:cNvPr>
          <p:cNvSpPr txBox="1"/>
          <p:nvPr/>
        </p:nvSpPr>
        <p:spPr>
          <a:xfrm>
            <a:off x="5794090" y="5461111"/>
            <a:ext cx="60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Årstal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A4FD2AB-E12F-37F9-2E82-528EA67B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5" name="LogoHide">
            <a:extLst>
              <a:ext uri="{FF2B5EF4-FFF2-40B4-BE49-F238E27FC236}">
                <a16:creationId xmlns:a16="http://schemas.microsoft.com/office/drawing/2014/main" id="{C4216A78-818A-79A6-A4F0-0D507BB43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B779E-D607-697C-7BD4-B0F8B4639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4BD8C-B2C4-E31F-C7BA-F4AC8754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Tendenser i religiøsiteten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97285F-4F84-1495-8CD3-5969E263E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Mere individualiseret religiøsitet</a:t>
            </a:r>
          </a:p>
          <a:p>
            <a:r>
              <a:rPr lang="da-DK" dirty="0"/>
              <a:t>”Jeg er medlem, men jeg tror på min egen måde”</a:t>
            </a:r>
          </a:p>
          <a:p>
            <a:r>
              <a:rPr lang="da-DK" dirty="0"/>
              <a:t>Mere sammensatte trosforestillinger</a:t>
            </a:r>
          </a:p>
          <a:p>
            <a:r>
              <a:rPr lang="da-DK" dirty="0"/>
              <a:t>Mindre tro på autoriteter</a:t>
            </a:r>
          </a:p>
          <a:p>
            <a:r>
              <a:rPr lang="da-DK" dirty="0"/>
              <a:t>Højt behov for spirituel/religiøs aktivitet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579C24C-D0AA-56AE-C155-1A6270B8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63FB2CC8-520A-2140-898C-3DC6D90DA511}"/>
              </a:ext>
            </a:extLst>
          </p:cNvPr>
          <p:cNvSpPr/>
          <p:nvPr/>
        </p:nvSpPr>
        <p:spPr>
          <a:xfrm>
            <a:off x="2428875" y="5219700"/>
            <a:ext cx="6686550" cy="781050"/>
          </a:xfrm>
          <a:prstGeom prst="roundRect">
            <a:avLst/>
          </a:prstGeom>
          <a:noFill/>
          <a:ln w="158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Vigtigt at møde folk, hvor de er lige nu – at være medvandrer i den religiøse opdagelsesrejse</a:t>
            </a:r>
          </a:p>
        </p:txBody>
      </p:sp>
      <p:pic>
        <p:nvPicPr>
          <p:cNvPr id="7" name="LogoHide">
            <a:extLst>
              <a:ext uri="{FF2B5EF4-FFF2-40B4-BE49-F238E27FC236}">
                <a16:creationId xmlns:a16="http://schemas.microsoft.com/office/drawing/2014/main" id="{4CEBE5C3-0EF4-5272-96EF-9E0DF670E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63C0F-E2E3-D3FB-C3DB-E95CAE2B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Større forskelle imellem land og by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8B7E79-866B-4B99-7ED7-B2481563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5891"/>
            <a:ext cx="10972800" cy="4735970"/>
          </a:xfrm>
        </p:spPr>
        <p:txBody>
          <a:bodyPr/>
          <a:lstStyle/>
          <a:p>
            <a:r>
              <a:rPr lang="da-DK" dirty="0"/>
              <a:t>Demografi – fraflytning fra landet, tilflytning til by og opland</a:t>
            </a:r>
          </a:p>
          <a:p>
            <a:r>
              <a:rPr lang="da-DK" dirty="0"/>
              <a:t>Kirke foregår på mere og mere forskellige forudsætninger</a:t>
            </a:r>
          </a:p>
          <a:p>
            <a:r>
              <a:rPr lang="da-DK" dirty="0"/>
              <a:t>Pengene flytter med – store forskelle på økonomisk grundlag i sognene</a:t>
            </a:r>
          </a:p>
          <a:p>
            <a:r>
              <a:rPr lang="da-DK" dirty="0"/>
              <a:t>Forskydning i uddannelsesgrundlag og arbejdsmarkedsdeltagelse</a:t>
            </a:r>
          </a:p>
          <a:p>
            <a:r>
              <a:rPr lang="da-DK" dirty="0"/>
              <a:t>Store forskelle i præster per kirke fx Gentofte ca. 2,5 vs. Lolland ca. 0,5</a:t>
            </a:r>
          </a:p>
          <a:p>
            <a:r>
              <a:rPr lang="da-DK" dirty="0"/>
              <a:t>Flere og flere storpastorater i landområderne</a:t>
            </a:r>
          </a:p>
          <a:p>
            <a:r>
              <a:rPr lang="da-DK" dirty="0"/>
              <a:t>Kirken som eneste tilbageværende samfundsinstitution i landegnene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4E92FF5-F808-A7A2-874D-478BB86B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C95A8C2-ED17-523E-964F-CEA97DB12EF7}"/>
              </a:ext>
            </a:extLst>
          </p:cNvPr>
          <p:cNvSpPr/>
          <p:nvPr/>
        </p:nvSpPr>
        <p:spPr>
          <a:xfrm>
            <a:off x="2428875" y="5219700"/>
            <a:ext cx="6686550" cy="781050"/>
          </a:xfrm>
          <a:prstGeom prst="roundRect">
            <a:avLst/>
          </a:prstGeom>
          <a:noFill/>
          <a:ln w="158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Styrket behov for flere måder at være kirke på samtidigt</a:t>
            </a:r>
          </a:p>
        </p:txBody>
      </p:sp>
      <p:pic>
        <p:nvPicPr>
          <p:cNvPr id="7" name="LogoHide">
            <a:extLst>
              <a:ext uri="{FF2B5EF4-FFF2-40B4-BE49-F238E27FC236}">
                <a16:creationId xmlns:a16="http://schemas.microsoft.com/office/drawing/2014/main" id="{74068F80-CE06-EF8F-3F98-5F0A08453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D4A54-0C77-3450-12A7-85C9EF98F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9F4F0-FD59-A2E0-7032-C50C0720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3 – levende fællesskab i fremtiden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0225FB7-CE31-87BA-DF57-B05FBC3F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E4F95CC-E8F3-4FB4-84E5-BBE2C01C6552}"/>
              </a:ext>
            </a:extLst>
          </p:cNvPr>
          <p:cNvSpPr/>
          <p:nvPr/>
        </p:nvSpPr>
        <p:spPr>
          <a:xfrm>
            <a:off x="715619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dirty="0">
                <a:solidFill>
                  <a:schemeClr val="tx1"/>
                </a:solidFill>
              </a:rPr>
              <a:t>Vi ved, at mange af os søger mening og dybde i det, vi engagerer os i.</a:t>
            </a:r>
          </a:p>
          <a:p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>Vi ved, at arbejdsfællesskabet er et af de stærkeste fællesskaber, vi kan opleve</a:t>
            </a:r>
          </a:p>
          <a:p>
            <a:endParaRPr lang="da-DK" sz="20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201193E-B49E-12CD-8EDC-6777915673F5}"/>
              </a:ext>
            </a:extLst>
          </p:cNvPr>
          <p:cNvSpPr/>
          <p:nvPr/>
        </p:nvSpPr>
        <p:spPr>
          <a:xfrm>
            <a:off x="6286830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Teser til overvejelse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a-DK" b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Øget interesse for tro og grundlæggende værdier</a:t>
            </a:r>
            <a:br>
              <a:rPr lang="da-DK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kan en generel øget interesse for tro og grundlæggende værdier føre til et højere engagementet i den lokale kirke?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a-DK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mere overkommeligt menighedsrådsarbejde</a:t>
            </a:r>
            <a:br>
              <a:rPr lang="da-DK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vil det betyde for rekrutteringen, hvis rådene får færre opgaver og mindre ansvar? </a:t>
            </a:r>
          </a:p>
        </p:txBody>
      </p:sp>
      <p:pic>
        <p:nvPicPr>
          <p:cNvPr id="7" name="LogoHide">
            <a:extLst>
              <a:ext uri="{FF2B5EF4-FFF2-40B4-BE49-F238E27FC236}">
                <a16:creationId xmlns:a16="http://schemas.microsoft.com/office/drawing/2014/main" id="{64FB3CA2-CCD5-5A10-7DC5-1F99579EB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E7140-6CF0-E7CE-9E9D-4868D27DB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429F1-1351-D65D-E39C-3D85173F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3 – levende fællesskab i fremtiden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5DF54CA-369A-3DB6-A503-85CBD6AE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7BED290-6C54-871A-BFDD-EF3CF1425E40}"/>
              </a:ext>
            </a:extLst>
          </p:cNvPr>
          <p:cNvSpPr/>
          <p:nvPr/>
        </p:nvSpPr>
        <p:spPr>
          <a:xfrm>
            <a:off x="715619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sz="1100" b="1" dirty="0">
              <a:solidFill>
                <a:schemeClr val="tx1"/>
              </a:solidFill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</a:rPr>
              <a:t>Arketyper blandt folkekirkemedlemmerne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kristne </a:t>
            </a:r>
            <a:r>
              <a:rPr lang="da-DK" sz="1400" dirty="0">
                <a:solidFill>
                  <a:schemeClr val="tx1"/>
                </a:solidFill>
              </a:rPr>
              <a:t>–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Hvordan kan folkekirken være stedet, hvor vi lever vores religiøsitet ud i fremtiden?</a:t>
            </a: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lokale </a:t>
            </a:r>
            <a:r>
              <a:rPr lang="da-DK" sz="1400" dirty="0">
                <a:solidFill>
                  <a:schemeClr val="tx1"/>
                </a:solidFill>
              </a:rPr>
              <a:t>– Hvordan kan folkekirken være kirke for mere diverse lokalsamfund både kulturelt, religiøst og ressourcemæssigt?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nationalkulturelle </a:t>
            </a:r>
            <a:r>
              <a:rPr lang="da-DK" sz="1400" dirty="0">
                <a:solidFill>
                  <a:schemeClr val="tx1"/>
                </a:solidFill>
              </a:rPr>
              <a:t>– Hvordan danner vi bro og inviterer en større multikulturel bredde inden for i frugtbare møder med vores nationale kulturarv?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Familiemennesket</a:t>
            </a:r>
            <a:r>
              <a:rPr lang="da-DK" sz="1400" dirty="0">
                <a:solidFill>
                  <a:schemeClr val="tx1"/>
                </a:solidFill>
              </a:rPr>
              <a:t> –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Hvordan møder vi fremtidens familiestrukturer i deres søgen efter familiesammenhold og traditionsopbygning?</a:t>
            </a: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Samfundsborgeren</a:t>
            </a:r>
            <a:r>
              <a:rPr lang="da-DK" sz="1400" dirty="0">
                <a:solidFill>
                  <a:schemeClr val="tx1"/>
                </a:solidFill>
              </a:rPr>
              <a:t> – Hvilke samfundsopgaver kan folkekirken tage medansvar for i fremtiden?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7214359-18D0-26EE-86B9-7334D89C6A5A}"/>
              </a:ext>
            </a:extLst>
          </p:cNvPr>
          <p:cNvSpPr/>
          <p:nvPr/>
        </p:nvSpPr>
        <p:spPr>
          <a:xfrm>
            <a:off x="6286830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Kirkeforståelser i medlemmernes oplevelse af folkekirken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Bekendelseskirke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Hvordan kan folkekirken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ogs</a:t>
            </a:r>
            <a:r>
              <a:rPr lang="da-DK" sz="1400" dirty="0">
                <a:solidFill>
                  <a:prstClr val="black"/>
                </a:solidFill>
                <a:latin typeface="Calibri"/>
              </a:rPr>
              <a:t>å i fremtiden skabe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rammen for fællesskab om vores kristne tro?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err="1">
                <a:solidFill>
                  <a:schemeClr val="tx1"/>
                </a:solidFill>
              </a:rPr>
              <a:t>Relationskirke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lang="da-DK" sz="1400" dirty="0">
                <a:solidFill>
                  <a:prstClr val="black"/>
                </a:solidFill>
                <a:latin typeface="Calibri"/>
              </a:rPr>
              <a:t>Hvordan kan vi sætte relationer i centrum for evt. større strukturændringer eller andre forandringer?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Tilknytningskirke</a:t>
            </a:r>
            <a:r>
              <a:rPr lang="da-DK" sz="1400" dirty="0">
                <a:solidFill>
                  <a:schemeClr val="tx1"/>
                </a:solidFill>
              </a:rPr>
              <a:t> – hvordan kan vi - også i fremtiden - give mulighed for, at man knytter sig til en særlig kirke?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Traditionskirke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Hvad skal der til for at folkekirken fortsat er stedet, hvor livets begivenheder kan markeres med kirkelige handlinger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Medlemskirke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Kan det være relevant at tænke i flere medlemsformer (dobbelt medlemskab – medlemskab uden dåb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lang="da-DK" sz="1400" dirty="0">
                <a:solidFill>
                  <a:prstClr val="black"/>
                </a:solidFill>
                <a:latin typeface="Calibri"/>
              </a:rPr>
              <a:t>.) for at sikre samhørigheden mellem folk og kirke også i fremtiden</a:t>
            </a:r>
            <a:endParaRPr lang="da-DK" sz="140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sz="1200" dirty="0">
              <a:solidFill>
                <a:schemeClr val="tx1"/>
              </a:solidFill>
            </a:endParaRPr>
          </a:p>
        </p:txBody>
      </p:sp>
      <p:pic>
        <p:nvPicPr>
          <p:cNvPr id="7" name="LogoHide">
            <a:extLst>
              <a:ext uri="{FF2B5EF4-FFF2-40B4-BE49-F238E27FC236}">
                <a16:creationId xmlns:a16="http://schemas.microsoft.com/office/drawing/2014/main" id="{CF0C5223-83F9-A03B-E845-D0FB87279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3EED1-755C-EE51-FB95-0BC000162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B9DA8-92CA-E070-167A-FF20FDEA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Samtale i plenum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A22054-05A5-FD36-41A4-6FE72023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536987" cy="458165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Hvordan kan folkekirken engagere andre i fællesskabet i fremtiden?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gør den kirke, som har færre penge?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Hvordan er vi folkekirke i et stigende multikulturelt samfund?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gør den kirke, som mangler præsteressourcer?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gør den kirke, som er eneste aktør i lokalsamfundet?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0823207-0199-74D6-2714-FC546F99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6" name="Billede 5" descr="Et billede, der indeholder plads, stjerne, sort-hvid, astronomi&#10;&#10;Indhold genereret af kunstig intelligens kan være forkert.">
            <a:extLst>
              <a:ext uri="{FF2B5EF4-FFF2-40B4-BE49-F238E27FC236}">
                <a16:creationId xmlns:a16="http://schemas.microsoft.com/office/drawing/2014/main" id="{542BA75C-76BF-FE8F-1B0E-0505615A5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266" y="1846634"/>
            <a:ext cx="3685161" cy="368516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1A40E85-84CC-D65E-1781-1D1A9C34A5B0}"/>
              </a:ext>
            </a:extLst>
          </p:cNvPr>
          <p:cNvSpPr txBox="1"/>
          <p:nvPr/>
        </p:nvSpPr>
        <p:spPr>
          <a:xfrm>
            <a:off x="7609968" y="5531795"/>
            <a:ext cx="2007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Foto: gratis billede fra Pixabay.com</a:t>
            </a:r>
          </a:p>
        </p:txBody>
      </p:sp>
      <p:pic>
        <p:nvPicPr>
          <p:cNvPr id="8" name="LogoHide">
            <a:extLst>
              <a:ext uri="{FF2B5EF4-FFF2-40B4-BE49-F238E27FC236}">
                <a16:creationId xmlns:a16="http://schemas.microsoft.com/office/drawing/2014/main" id="{9B7824B5-5AF4-64B3-B4DD-9BE3D9107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5366E-2616-1BE4-96B4-C9840D9B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A36E5-A2ED-14E5-7632-A7D19239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15B4574-C9D7-C3EC-2957-DD05724A5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C466853-CED1-C79A-AF14-4979D86A20B5}"/>
              </a:ext>
            </a:extLst>
          </p:cNvPr>
          <p:cNvSpPr/>
          <p:nvPr/>
        </p:nvSpPr>
        <p:spPr>
          <a:xfrm>
            <a:off x="609600" y="1387337"/>
            <a:ext cx="340468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400" b="1" dirty="0">
                <a:solidFill>
                  <a:schemeClr val="tx1"/>
                </a:solidFill>
              </a:rPr>
              <a:t>Jais Poulsen</a:t>
            </a:r>
          </a:p>
          <a:p>
            <a:r>
              <a:rPr lang="da-DK" sz="1400" dirty="0">
                <a:solidFill>
                  <a:schemeClr val="tx1"/>
                </a:solidFill>
              </a:rPr>
              <a:t>Evaluerings- og udviklingskonsulent</a:t>
            </a:r>
          </a:p>
          <a:p>
            <a:r>
              <a:rPr lang="da-DK" sz="1400" dirty="0">
                <a:solidFill>
                  <a:schemeClr val="tx1"/>
                </a:solidFill>
              </a:rPr>
              <a:t>Folkekirkens Uddannelses- og </a:t>
            </a:r>
          </a:p>
          <a:p>
            <a:r>
              <a:rPr lang="da-DK" sz="1400" dirty="0">
                <a:solidFill>
                  <a:schemeClr val="tx1"/>
                </a:solidFill>
              </a:rPr>
              <a:t>Videnscenter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sz="1400" b="1" dirty="0">
                <a:solidFill>
                  <a:schemeClr val="tx1"/>
                </a:solidFill>
              </a:rPr>
              <a:t>Arbejdsområder</a:t>
            </a:r>
          </a:p>
          <a:p>
            <a:r>
              <a:rPr lang="da-DK" sz="1400" dirty="0">
                <a:solidFill>
                  <a:schemeClr val="tx1"/>
                </a:solidFill>
              </a:rPr>
              <a:t>Foredrag, workshops, udviklingsprojekter, evalueringer, analyser og undersøgelser.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sz="1400" b="1" dirty="0">
                <a:solidFill>
                  <a:schemeClr val="tx1"/>
                </a:solidFill>
              </a:rPr>
              <a:t>Kontakt</a:t>
            </a:r>
          </a:p>
          <a:p>
            <a:r>
              <a:rPr lang="da-DK" sz="1400" dirty="0">
                <a:solidFill>
                  <a:schemeClr val="tx1"/>
                </a:solidFill>
              </a:rPr>
              <a:t>Tlf. 51 81 65 30</a:t>
            </a:r>
          </a:p>
          <a:p>
            <a:r>
              <a:rPr lang="da-DK" sz="1400" dirty="0">
                <a:solidFill>
                  <a:schemeClr val="tx1"/>
                </a:solidFill>
              </a:rPr>
              <a:t>E-mail: japo@km.dk</a:t>
            </a:r>
          </a:p>
          <a:p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F59BD1-971C-2CB2-71A5-9976C6A71C75}"/>
              </a:ext>
            </a:extLst>
          </p:cNvPr>
          <p:cNvSpPr/>
          <p:nvPr/>
        </p:nvSpPr>
        <p:spPr>
          <a:xfrm>
            <a:off x="8139686" y="1387337"/>
            <a:ext cx="340468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400" b="1" dirty="0">
                <a:solidFill>
                  <a:schemeClr val="tx1"/>
                </a:solidFill>
              </a:rPr>
              <a:t>Berit Weigand Berg</a:t>
            </a:r>
          </a:p>
          <a:p>
            <a:r>
              <a:rPr lang="da-DK" sz="1400" dirty="0">
                <a:solidFill>
                  <a:schemeClr val="tx1"/>
                </a:solidFill>
              </a:rPr>
              <a:t>Udviklingskonsulent </a:t>
            </a:r>
          </a:p>
          <a:p>
            <a:r>
              <a:rPr lang="da-DK" sz="1400" dirty="0">
                <a:solidFill>
                  <a:schemeClr val="tx1"/>
                </a:solidFill>
              </a:rPr>
              <a:t>Kirkefondet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sz="1400" b="1" dirty="0">
                <a:solidFill>
                  <a:schemeClr val="tx1"/>
                </a:solidFill>
              </a:rPr>
              <a:t>Arbejdsområder</a:t>
            </a:r>
          </a:p>
          <a:p>
            <a:r>
              <a:rPr lang="da-DK" sz="1400" dirty="0">
                <a:solidFill>
                  <a:schemeClr val="tx1"/>
                </a:solidFill>
              </a:rPr>
              <a:t>Udviklings- og forskningsprojekter, netværksfacilitering, kurser, foredrag og workshops.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sz="1400" b="1" dirty="0">
                <a:solidFill>
                  <a:schemeClr val="tx1"/>
                </a:solidFill>
              </a:rPr>
              <a:t>Kontakt</a:t>
            </a:r>
          </a:p>
          <a:p>
            <a:r>
              <a:rPr lang="da-DK" sz="1400" dirty="0">
                <a:solidFill>
                  <a:schemeClr val="tx1"/>
                </a:solidFill>
              </a:rPr>
              <a:t>Tlf. 21 48 47 89</a:t>
            </a:r>
          </a:p>
          <a:p>
            <a:r>
              <a:rPr lang="da-DK" sz="1400" dirty="0">
                <a:solidFill>
                  <a:schemeClr val="tx1"/>
                </a:solidFill>
              </a:rPr>
              <a:t>E-mail: bwb@kirkefondet.dk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40FB4D7-5E19-781B-7474-38E0B68775AB}"/>
              </a:ext>
            </a:extLst>
          </p:cNvPr>
          <p:cNvSpPr/>
          <p:nvPr/>
        </p:nvSpPr>
        <p:spPr>
          <a:xfrm>
            <a:off x="4374643" y="1387337"/>
            <a:ext cx="340468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400" b="1" dirty="0">
                <a:solidFill>
                  <a:schemeClr val="tx1"/>
                </a:solidFill>
              </a:rPr>
              <a:t>Anton Pihl</a:t>
            </a:r>
          </a:p>
          <a:p>
            <a:r>
              <a:rPr lang="da-DK" sz="1400" dirty="0">
                <a:solidFill>
                  <a:schemeClr val="tx1"/>
                </a:solidFill>
              </a:rPr>
              <a:t>Formand</a:t>
            </a:r>
          </a:p>
          <a:p>
            <a:r>
              <a:rPr lang="da-DK" sz="1400" dirty="0">
                <a:solidFill>
                  <a:schemeClr val="tx1"/>
                </a:solidFill>
              </a:rPr>
              <a:t>Landsforeningen af Menighedsråd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sz="1400" b="1" dirty="0">
                <a:solidFill>
                  <a:schemeClr val="tx1"/>
                </a:solidFill>
              </a:rPr>
              <a:t>Arbejdsområder</a:t>
            </a:r>
          </a:p>
          <a:p>
            <a:r>
              <a:rPr lang="da-DK" sz="1400" dirty="0">
                <a:solidFill>
                  <a:schemeClr val="tx1"/>
                </a:solidFill>
              </a:rPr>
              <a:t>Formandskab, menighedsrådsmedlem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sz="1400" b="1" dirty="0">
                <a:solidFill>
                  <a:schemeClr val="tx1"/>
                </a:solidFill>
              </a:rPr>
              <a:t>Kontakt</a:t>
            </a:r>
          </a:p>
          <a:p>
            <a:r>
              <a:rPr lang="da-DK" sz="1400" dirty="0">
                <a:solidFill>
                  <a:schemeClr val="tx1"/>
                </a:solidFill>
              </a:rPr>
              <a:t>Tlf. 51 26 41 29</a:t>
            </a:r>
          </a:p>
          <a:p>
            <a:r>
              <a:rPr lang="da-DK" sz="1400" dirty="0">
                <a:solidFill>
                  <a:schemeClr val="tx1"/>
                </a:solidFill>
              </a:rPr>
              <a:t>E-mail: </a:t>
            </a:r>
            <a:r>
              <a:rPr lang="fi-FI" sz="1400" dirty="0">
                <a:solidFill>
                  <a:schemeClr val="tx1"/>
                </a:solidFill>
              </a:rPr>
              <a:t>antonkristianpihl@gmail.com</a:t>
            </a:r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7" name="LogoHide">
            <a:extLst>
              <a:ext uri="{FF2B5EF4-FFF2-40B4-BE49-F238E27FC236}">
                <a16:creationId xmlns:a16="http://schemas.microsoft.com/office/drawing/2014/main" id="{1C2EF3BD-1889-229F-80C4-D943E19BA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B519B-C77D-317F-D752-AB028793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09E4560-2A73-892B-1BBC-FEA338A2A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F76DA24-13B6-EFB7-F9C1-30926819FA05}"/>
              </a:ext>
            </a:extLst>
          </p:cNvPr>
          <p:cNvSpPr/>
          <p:nvPr/>
        </p:nvSpPr>
        <p:spPr>
          <a:xfrm>
            <a:off x="715619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1" dirty="0">
              <a:solidFill>
                <a:schemeClr val="tx1"/>
              </a:solidFill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</a:rPr>
              <a:t>Arketyper blandt folkekirkemedlemmerne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6F7D83D-1D90-1E69-8879-434B676167D5}"/>
              </a:ext>
            </a:extLst>
          </p:cNvPr>
          <p:cNvSpPr/>
          <p:nvPr/>
        </p:nvSpPr>
        <p:spPr>
          <a:xfrm>
            <a:off x="6286830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1" dirty="0">
              <a:solidFill>
                <a:schemeClr val="tx1"/>
              </a:solidFill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</a:rPr>
              <a:t>Kirkeforståelser i medlemmernes oplevelse af folkekirken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0BA4FEF-2479-F0A9-F099-731DFB31076C}"/>
              </a:ext>
            </a:extLst>
          </p:cNvPr>
          <p:cNvSpPr txBox="1"/>
          <p:nvPr/>
        </p:nvSpPr>
        <p:spPr>
          <a:xfrm>
            <a:off x="921661" y="2606351"/>
            <a:ext cx="2611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Folkekirkens Uddannelses- og Videnscenter</a:t>
            </a:r>
          </a:p>
          <a:p>
            <a:r>
              <a:rPr lang="da-DK" i="1" dirty="0">
                <a:solidFill>
                  <a:schemeClr val="tx1"/>
                </a:solidFill>
              </a:rPr>
              <a:t>Religiøsitet og forholdet til folkekirken 2020</a:t>
            </a:r>
          </a:p>
          <a:p>
            <a:r>
              <a:rPr lang="da-DK" dirty="0">
                <a:solidFill>
                  <a:schemeClr val="tx1"/>
                </a:solidFill>
              </a:rPr>
              <a:t>- bog 1 – kvantitative studier &amp; bog 2 – kvalitative studier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A67AC80-9663-99B3-962C-5EC409EBE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44408">
            <a:off x="3472092" y="2767060"/>
            <a:ext cx="1267932" cy="18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7A77452-43D5-1DEF-4A26-7713EE907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1421">
            <a:off x="4203059" y="2777559"/>
            <a:ext cx="1323711" cy="196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5B172DD8-A6DF-9F9F-CC25-D157B0842607}"/>
              </a:ext>
            </a:extLst>
          </p:cNvPr>
          <p:cNvSpPr txBox="1"/>
          <p:nvPr/>
        </p:nvSpPr>
        <p:spPr>
          <a:xfrm>
            <a:off x="6817919" y="2811295"/>
            <a:ext cx="2135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Kirkefondet</a:t>
            </a:r>
          </a:p>
          <a:p>
            <a:r>
              <a:rPr lang="da-DK" i="1" dirty="0">
                <a:solidFill>
                  <a:schemeClr val="tx1"/>
                </a:solidFill>
              </a:rPr>
              <a:t>Et bæredygtigt sogn i storpastoratet?</a:t>
            </a:r>
          </a:p>
          <a:p>
            <a:r>
              <a:rPr lang="da-DK" dirty="0">
                <a:solidFill>
                  <a:schemeClr val="tx1"/>
                </a:solidFill>
              </a:rPr>
              <a:t>- en rapport på baggrund af kvalitative interviews</a:t>
            </a:r>
          </a:p>
          <a:p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999A9E8F-92CF-4D8F-7424-8F7455B64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775" y="2837196"/>
            <a:ext cx="1451264" cy="205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LogoHide">
            <a:extLst>
              <a:ext uri="{FF2B5EF4-FFF2-40B4-BE49-F238E27FC236}">
                <a16:creationId xmlns:a16="http://schemas.microsoft.com/office/drawing/2014/main" id="{1A004339-8A19-B612-D74C-D262332CC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B519B-C77D-317F-D752-AB028793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09E4560-2A73-892B-1BBC-FEA338A2A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F76DA24-13B6-EFB7-F9C1-30926819FA05}"/>
              </a:ext>
            </a:extLst>
          </p:cNvPr>
          <p:cNvSpPr/>
          <p:nvPr/>
        </p:nvSpPr>
        <p:spPr>
          <a:xfrm>
            <a:off x="715619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Arketyper blandt folkekirkemedlemmerne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kristne </a:t>
            </a:r>
            <a:r>
              <a:rPr lang="da-DK" sz="1400" dirty="0">
                <a:solidFill>
                  <a:schemeClr val="tx1"/>
                </a:solidFill>
              </a:rPr>
              <a:t>–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Tro, forholdet til Gud/noget større, kristne værdier</a:t>
            </a: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lokale </a:t>
            </a:r>
            <a:r>
              <a:rPr lang="da-DK" sz="1400" dirty="0">
                <a:solidFill>
                  <a:schemeClr val="tx1"/>
                </a:solidFill>
              </a:rPr>
              <a:t>– Kirken som lokalt samlingspunkt, menigheden som indgang til det lokale fællesskab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nationalkulturelle </a:t>
            </a:r>
            <a:r>
              <a:rPr lang="da-DK" sz="1400" dirty="0">
                <a:solidFill>
                  <a:schemeClr val="tx1"/>
                </a:solidFill>
              </a:rPr>
              <a:t>– Kirken og religiøs praksis som udtryk for national kultur, kirkens historie, arkitektur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Familiemennesket</a:t>
            </a:r>
            <a:r>
              <a:rPr lang="da-DK" sz="1400" dirty="0">
                <a:solidFill>
                  <a:schemeClr val="tx1"/>
                </a:solidFill>
              </a:rPr>
              <a:t> –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Familietradition, kristendom del af opdragelsen</a:t>
            </a: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Samfundsborgeren</a:t>
            </a:r>
            <a:r>
              <a:rPr lang="da-DK" sz="1400" dirty="0">
                <a:solidFill>
                  <a:schemeClr val="tx1"/>
                </a:solidFill>
              </a:rPr>
              <a:t> – Kirken som samfundsinstitution, kirkens funktion i samfundet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6F7D83D-1D90-1E69-8879-434B676167D5}"/>
              </a:ext>
            </a:extLst>
          </p:cNvPr>
          <p:cNvSpPr/>
          <p:nvPr/>
        </p:nvSpPr>
        <p:spPr>
          <a:xfrm>
            <a:off x="6286830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Kirkeforståelser i medlemmernes oplevelse af folkekirken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Bekendelseskirke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Det at gå i kirke spiller en måske ligefrem afgørende rolle i ens 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err="1">
                <a:solidFill>
                  <a:schemeClr val="tx1"/>
                </a:solidFill>
              </a:rPr>
              <a:t>Relationskirke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lang="da-DK" sz="1400" dirty="0">
                <a:solidFill>
                  <a:prstClr val="black"/>
                </a:solidFill>
                <a:latin typeface="Calibri"/>
              </a:rPr>
              <a:t>Fællesskaber i kirken er en væsentligt del af ens sociale netværk </a:t>
            </a: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Tilknytningskirke</a:t>
            </a:r>
            <a:r>
              <a:rPr lang="da-DK" sz="1400" dirty="0">
                <a:solidFill>
                  <a:schemeClr val="tx1"/>
                </a:solidFill>
              </a:rPr>
              <a:t> – Tilknytning er særligt til en helt bestemt kirkebygning og/eller kirkegård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Traditionskirke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De folkekirkelige traditioner og ritualer, fx julegudstjenester, dåb, bryllupper og begravelser</a:t>
            </a:r>
            <a:r>
              <a:rPr lang="da-DK" sz="1400" dirty="0">
                <a:solidFill>
                  <a:prstClr val="black"/>
                </a:solidFill>
                <a:latin typeface="Calibri"/>
              </a:rPr>
              <a:t> har høj værdi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Medlemskirke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lang="da-DK" sz="1400" dirty="0" err="1">
                <a:solidFill>
                  <a:schemeClr val="tx1"/>
                </a:solidFill>
              </a:rPr>
              <a:t>irken</a:t>
            </a:r>
            <a:r>
              <a:rPr lang="da-DK" sz="1400" dirty="0">
                <a:solidFill>
                  <a:schemeClr val="tx1"/>
                </a:solidFill>
              </a:rPr>
              <a:t> er bærer af væsentlige værdier i samfundet, som man gennem medlemskab ønsker at bakke op om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sz="1200" dirty="0">
              <a:solidFill>
                <a:schemeClr val="tx1"/>
              </a:solidFill>
            </a:endParaRPr>
          </a:p>
        </p:txBody>
      </p:sp>
      <p:pic>
        <p:nvPicPr>
          <p:cNvPr id="7" name="LogoHide">
            <a:extLst>
              <a:ext uri="{FF2B5EF4-FFF2-40B4-BE49-F238E27FC236}">
                <a16:creationId xmlns:a16="http://schemas.microsoft.com/office/drawing/2014/main" id="{68B9BDE8-CF24-EEF6-65EE-D258A0412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903E4-A1FE-5361-C672-7F4E42EF3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117FB-3E19-6026-1D15-EDE4E7CA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Refleksion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54AB77-FE06-C0C4-E6D8-83D0AEEA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00135"/>
            <a:ext cx="6686145" cy="41260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Hvilke arketyper genkender du dig selv i?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Hvilke forståelser af kirke matcher med din(e)?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FF1624E-EB22-5965-AC63-CEFE1F69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6" name="Billede 5" descr="Et billede, der indeholder sky, kunst, Bronzeskulptur, Ansigt&#10;&#10;Indhold genereret af kunstig intelligens kan være forkert.">
            <a:extLst>
              <a:ext uri="{FF2B5EF4-FFF2-40B4-BE49-F238E27FC236}">
                <a16:creationId xmlns:a16="http://schemas.microsoft.com/office/drawing/2014/main" id="{155773F2-0A8C-0086-2CB0-69B3AA237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264" y="1900135"/>
            <a:ext cx="3492230" cy="349223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A8DEE15-48A0-509A-ECB8-95C050A40C40}"/>
              </a:ext>
            </a:extLst>
          </p:cNvPr>
          <p:cNvSpPr txBox="1"/>
          <p:nvPr/>
        </p:nvSpPr>
        <p:spPr>
          <a:xfrm>
            <a:off x="7684851" y="5392365"/>
            <a:ext cx="335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dirty="0"/>
              <a:t>Foto: Tænksom kvinde – skabt med DALL-E</a:t>
            </a:r>
          </a:p>
        </p:txBody>
      </p:sp>
      <p:pic>
        <p:nvPicPr>
          <p:cNvPr id="8" name="LogoHide">
            <a:extLst>
              <a:ext uri="{FF2B5EF4-FFF2-40B4-BE49-F238E27FC236}">
                <a16:creationId xmlns:a16="http://schemas.microsoft.com/office/drawing/2014/main" id="{19C0C0BE-C2A6-B6AC-B735-8CF6D77B5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82A40-BB2E-8522-57CF-1D9AD47A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1 – medansvar for fællesskabet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72C885-907C-1144-AEA2-396C7709B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33" y="1621434"/>
            <a:ext cx="4823037" cy="4581659"/>
          </a:xfrm>
        </p:spPr>
        <p:txBody>
          <a:bodyPr/>
          <a:lstStyle/>
          <a:p>
            <a:pPr marL="0" indent="0" algn="ctr">
              <a:buNone/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a-DK" sz="18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dirty="0">
                <a:effectLst/>
                <a:latin typeface="Calibri" panose="020F0502020204030204" pitchFamily="34" charset="0"/>
              </a:rPr>
              <a:t>Hvad skal der til for at tænde gnisten så flere får lyst til at tage medansvar for fællesskabet?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1BA42B6-7951-5911-6015-641E4FCB0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8" name="Billede 7" descr="Et billede, der indeholder fyrværkeri, stjernekaster, Nytårsaften, Nytårsdag&#10;&#10;Indhold genereret af kunstig intelligens kan være forkert.">
            <a:extLst>
              <a:ext uri="{FF2B5EF4-FFF2-40B4-BE49-F238E27FC236}">
                <a16:creationId xmlns:a16="http://schemas.microsoft.com/office/drawing/2014/main" id="{819E3E87-903C-8B0F-1A4E-BC0CCBC4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10" y="1756581"/>
            <a:ext cx="2578911" cy="386836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6CDFDB8-6A2B-1075-E5C6-9A345572A3CB}"/>
              </a:ext>
            </a:extLst>
          </p:cNvPr>
          <p:cNvSpPr txBox="1"/>
          <p:nvPr/>
        </p:nvSpPr>
        <p:spPr>
          <a:xfrm>
            <a:off x="7415415" y="5624947"/>
            <a:ext cx="1973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Foto: gratis billede fra pxhere.com</a:t>
            </a:r>
          </a:p>
        </p:txBody>
      </p:sp>
      <p:pic>
        <p:nvPicPr>
          <p:cNvPr id="5" name="LogoHide">
            <a:extLst>
              <a:ext uri="{FF2B5EF4-FFF2-40B4-BE49-F238E27FC236}">
                <a16:creationId xmlns:a16="http://schemas.microsoft.com/office/drawing/2014/main" id="{96A84A68-F371-3654-EA3D-759130A51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F2A10-3D89-64E2-68C5-502E3EDAD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9E72E-1A14-08DC-4471-8ECE0E4A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1 – medansvar for fællesskabet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DB19B71-2651-1A6E-DE8D-26F66EB8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3C2113B-E169-7213-32D5-B2F677F980BF}"/>
              </a:ext>
            </a:extLst>
          </p:cNvPr>
          <p:cNvSpPr/>
          <p:nvPr/>
        </p:nvSpPr>
        <p:spPr>
          <a:xfrm>
            <a:off x="715619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Mange former for medansvar: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20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da-DK" sz="2000" dirty="0">
                <a:solidFill>
                  <a:schemeClr val="tx1"/>
                </a:solidFill>
                <a:latin typeface="+mj-lt"/>
              </a:rPr>
              <a:t>or en aktivitet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+mj-lt"/>
              </a:rPr>
              <a:t>for gudstjenesten og den samlede aktivitet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+mj-lt"/>
              </a:rPr>
              <a:t>for personale, kulturarv, økonomi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+mj-lt"/>
              </a:rPr>
              <a:t>for rammerne om den lokale kirke (f.eks. i et provstiudvalg)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tx1"/>
              </a:solidFill>
              <a:latin typeface="+mj-lt"/>
            </a:endParaRPr>
          </a:p>
          <a:p>
            <a:r>
              <a:rPr lang="da-DK" sz="2000" dirty="0">
                <a:solidFill>
                  <a:schemeClr val="tx1"/>
                </a:solidFill>
                <a:latin typeface="+mj-lt"/>
              </a:rPr>
              <a:t>De fleste danskere ønsker en folkekirke, der er forankret i et lokalt demokrati.</a:t>
            </a:r>
          </a:p>
          <a:p>
            <a:endParaRPr lang="da-DK" sz="2000" dirty="0">
              <a:solidFill>
                <a:schemeClr val="tx1"/>
              </a:solidFill>
              <a:latin typeface="+mj-lt"/>
            </a:endParaRPr>
          </a:p>
          <a:p>
            <a:r>
              <a:rPr lang="da-DK" sz="2000" dirty="0">
                <a:solidFill>
                  <a:schemeClr val="tx1"/>
                </a:solidFill>
                <a:latin typeface="+mj-lt"/>
              </a:rPr>
              <a:t>Det sker ved,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+mj-lt"/>
              </a:rPr>
              <a:t>at nogen lader sig vælge til at tage et særligt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+mj-lt"/>
              </a:rPr>
              <a:t>at nogen bidrager på mange andre måder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CF1B62A-0258-27BF-38C1-338F7FF6D12F}"/>
              </a:ext>
            </a:extLst>
          </p:cNvPr>
          <p:cNvSpPr/>
          <p:nvPr/>
        </p:nvSpPr>
        <p:spPr>
          <a:xfrm>
            <a:off x="6286830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000" b="1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Teser til overvejelse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a-DK" sz="2000" b="1" kern="100" dirty="0">
              <a:solidFill>
                <a:schemeClr val="tx1"/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000" b="1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Plads til frivillige</a:t>
            </a:r>
            <a:br>
              <a:rPr lang="da-DK" sz="20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0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Hvor vigtigt er frivilligheden i en professionel kirke med ansatte?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Nye organiseringsformer</a:t>
            </a:r>
            <a:br>
              <a:rPr lang="da-DK" sz="20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0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Hvordan kan vi åbne for friere organiseringsformer, hvor valgte og</a:t>
            </a:r>
            <a:r>
              <a:rPr lang="da-DK" sz="2000" kern="1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frivillige sammen løser konkrete opgaver?</a:t>
            </a:r>
            <a:endParaRPr lang="da-DK" sz="2000" kern="100" dirty="0">
              <a:solidFill>
                <a:schemeClr val="tx1"/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a-DK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LogoHide">
            <a:extLst>
              <a:ext uri="{FF2B5EF4-FFF2-40B4-BE49-F238E27FC236}">
                <a16:creationId xmlns:a16="http://schemas.microsoft.com/office/drawing/2014/main" id="{49BE4AB2-7E31-B34E-4F8F-4CDBF37BD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D245E-A58B-4717-C104-5CD9EC58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36801-1341-4ACB-EE0B-1C213292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1 – medansvar for fællesskabet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30C1921-308D-5ED1-5CC9-A69555CB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4E2C7DD-26DF-FF08-6620-3DF3D75E99E2}"/>
              </a:ext>
            </a:extLst>
          </p:cNvPr>
          <p:cNvSpPr/>
          <p:nvPr/>
        </p:nvSpPr>
        <p:spPr>
          <a:xfrm>
            <a:off x="715619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sz="1100" b="1" dirty="0">
              <a:solidFill>
                <a:schemeClr val="tx1"/>
              </a:solidFill>
            </a:endParaRPr>
          </a:p>
          <a:p>
            <a:pPr algn="ctr"/>
            <a:r>
              <a:rPr lang="da-DK" b="1" dirty="0">
                <a:solidFill>
                  <a:schemeClr val="tx1"/>
                </a:solidFill>
              </a:rPr>
              <a:t>Arketyper blandt folkekirkemedlemmerne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kristne </a:t>
            </a:r>
            <a:r>
              <a:rPr lang="da-DK" sz="1400" dirty="0">
                <a:solidFill>
                  <a:schemeClr val="tx1"/>
                </a:solidFill>
              </a:rPr>
              <a:t>– Fokus på troslivet, rum og lejligheder til at finde ind til dét, der er større end os selv og at aktualisere de kristne værdier i vores 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lokale </a:t>
            </a:r>
            <a:r>
              <a:rPr lang="da-DK" sz="1400" dirty="0">
                <a:solidFill>
                  <a:schemeClr val="tx1"/>
                </a:solidFill>
              </a:rPr>
              <a:t>– Skabe situationer hvor kirken samler lokalsamfundet og hvor der er mulighed for at mødes. 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Den nationalkulturelle </a:t>
            </a:r>
            <a:r>
              <a:rPr lang="da-DK" sz="1400" dirty="0">
                <a:solidFill>
                  <a:schemeClr val="tx1"/>
                </a:solidFill>
              </a:rPr>
              <a:t>– Være fakkelbærer for vores fælles nationale kultur og bringe os sammen om vores kulturarv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Familiemennesket</a:t>
            </a:r>
            <a:r>
              <a:rPr lang="da-DK" sz="1400" dirty="0">
                <a:solidFill>
                  <a:schemeClr val="tx1"/>
                </a:solidFill>
              </a:rPr>
              <a:t> – Bære familietraditionerne og danne rammen om familiernes livscyklus. Skabe gode familieaktiviteter samt understøtte forældre i at opdrage ud fra det kristne grundlag.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Samfundsborgeren</a:t>
            </a:r>
            <a:r>
              <a:rPr lang="da-DK" sz="1400" dirty="0">
                <a:solidFill>
                  <a:schemeClr val="tx1"/>
                </a:solidFill>
              </a:rPr>
              <a:t> – Tage samfundsansvar og hjælpe ældre, udsatte og andre, der har brug for den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E805DD9-E898-472D-E3E8-5A697CE1BFB2}"/>
              </a:ext>
            </a:extLst>
          </p:cNvPr>
          <p:cNvSpPr/>
          <p:nvPr/>
        </p:nvSpPr>
        <p:spPr>
          <a:xfrm>
            <a:off x="6286830" y="1397303"/>
            <a:ext cx="5189551" cy="46695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Kirkeforståelser i medlemmernes oplevelse af folkekirken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Bekendelseskirke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Sikre en undersøgende, </a:t>
            </a:r>
            <a:r>
              <a:rPr lang="da-DK" sz="1400" dirty="0">
                <a:solidFill>
                  <a:schemeClr val="tx1"/>
                </a:solidFill>
                <a:latin typeface="Calibri"/>
              </a:rPr>
              <a:t>å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 og inddragende tilgang til samtalen om den kristne 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err="1">
                <a:solidFill>
                  <a:schemeClr val="tx1"/>
                </a:solidFill>
              </a:rPr>
              <a:t>Relationskirke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aktiver de kirkelige fællesskaber til at indgår i og understøtte andre lokale fællesskaber</a:t>
            </a: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Tilknytningskirke</a:t>
            </a:r>
            <a:r>
              <a:rPr lang="da-DK" sz="1400" dirty="0">
                <a:solidFill>
                  <a:schemeClr val="tx1"/>
                </a:solidFill>
              </a:rPr>
              <a:t> – Skabe mulighed for at indgå i fællesskaber, der udspringer i og omkring én bestemt kirke og kirkegård, uafhængigt af beslutningsstrukturer osv.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Traditionskirke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Tilbyde ritualer og traditioner, der udover familien også kan favne og inddrage andre former for fællesskaber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Medlemskirke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lang="da-DK" sz="1400" dirty="0">
                <a:solidFill>
                  <a:schemeClr val="tx1"/>
                </a:solidFill>
              </a:rPr>
              <a:t>Skabe bevidsthed om og plads til det ikke-aktive fællesskab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sz="1200" dirty="0">
              <a:solidFill>
                <a:schemeClr val="tx1"/>
              </a:solidFill>
            </a:endParaRPr>
          </a:p>
        </p:txBody>
      </p:sp>
      <p:pic>
        <p:nvPicPr>
          <p:cNvPr id="8" name="LogoHide">
            <a:extLst>
              <a:ext uri="{FF2B5EF4-FFF2-40B4-BE49-F238E27FC236}">
                <a16:creationId xmlns:a16="http://schemas.microsoft.com/office/drawing/2014/main" id="{74462588-153A-C9CC-71FC-7047B9207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4E0DC-4508-58AA-177D-44B1F809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98528C-0AD7-33C7-A213-895FAE89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15830"/>
            <a:ext cx="5112943" cy="43660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Vend dig mod den samme, som du talte med før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Drøft følgende spørgsmål:</a:t>
            </a:r>
          </a:p>
          <a:p>
            <a:r>
              <a:rPr lang="da-DK" dirty="0"/>
              <a:t>Hvornår får du lyst til at tage medansvar for fællesskabet?</a:t>
            </a:r>
          </a:p>
          <a:p>
            <a:r>
              <a:rPr lang="da-DK" dirty="0"/>
              <a:t>Hvordan har du oplevet, at gnisten tændes hos andre?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35A4618-34DD-DC84-796A-FB7614FD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27" y="6352403"/>
            <a:ext cx="1800225" cy="381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E67D8B6-5F72-5E95-0F0A-B17FD990D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58" y="1614791"/>
            <a:ext cx="4940393" cy="4151842"/>
          </a:xfrm>
          <a:prstGeom prst="rect">
            <a:avLst/>
          </a:prstGeom>
        </p:spPr>
      </p:pic>
      <p:pic>
        <p:nvPicPr>
          <p:cNvPr id="6" name="LogoHide">
            <a:extLst>
              <a:ext uri="{FF2B5EF4-FFF2-40B4-BE49-F238E27FC236}">
                <a16:creationId xmlns:a16="http://schemas.microsoft.com/office/drawing/2014/main" id="{0F181522-E06E-743D-DC34-9FFDF1B29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6299705"/>
            <a:ext cx="1800225" cy="4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skabelon_FUV_wide" id="{9B5AC984-741D-AB46-9D78-968FC0F08707}" vid="{06ECE866-8004-1643-AA61-6A0906AE20D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A4CFED1B037A41A842E45103C1DD27" ma:contentTypeVersion="15" ma:contentTypeDescription="Opret et nyt dokument." ma:contentTypeScope="" ma:versionID="01817b05e2f06f6fdad6efede11ea083">
  <xsd:schema xmlns:xsd="http://www.w3.org/2001/XMLSchema" xmlns:xs="http://www.w3.org/2001/XMLSchema" xmlns:p="http://schemas.microsoft.com/office/2006/metadata/properties" xmlns:ns2="2c737d01-d91a-40af-9ab4-c1e2068c0320" xmlns:ns3="734d7a8f-d809-460f-b7f4-bc4c6ed8df36" targetNamespace="http://schemas.microsoft.com/office/2006/metadata/properties" ma:root="true" ma:fieldsID="73cce7207587c71cf2fb7da007030c44" ns2:_="" ns3:_="">
    <xsd:import namespace="2c737d01-d91a-40af-9ab4-c1e2068c0320"/>
    <xsd:import namespace="734d7a8f-d809-460f-b7f4-bc4c6ed8df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37d01-d91a-40af-9ab4-c1e2068c03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2cb5efa7-88df-478c-8775-30258ca781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d7a8f-d809-460f-b7f4-bc4c6ed8df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bc3a8ef-22d1-4600-be99-8c9f1c93be46}" ma:internalName="TaxCatchAll" ma:showField="CatchAllData" ma:web="734d7a8f-d809-460f-b7f4-bc4c6ed8df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737d01-d91a-40af-9ab4-c1e2068c0320">
      <Terms xmlns="http://schemas.microsoft.com/office/infopath/2007/PartnerControls"/>
    </lcf76f155ced4ddcb4097134ff3c332f>
    <TaxCatchAll xmlns="734d7a8f-d809-460f-b7f4-bc4c6ed8df36" xsi:nil="true"/>
  </documentManagement>
</p:properties>
</file>

<file path=customXml/itemProps1.xml><?xml version="1.0" encoding="utf-8"?>
<ds:datastoreItem xmlns:ds="http://schemas.openxmlformats.org/officeDocument/2006/customXml" ds:itemID="{D7FED93E-CF4B-40EC-AF16-503B8A465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37d01-d91a-40af-9ab4-c1e2068c0320"/>
    <ds:schemaRef ds:uri="734d7a8f-d809-460f-b7f4-bc4c6ed8d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18CD6-5DF8-4CCE-BFA5-23E2E9410E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A1E6D2-1E31-4BE1-BC12-7F68E10B0E02}">
  <ds:schemaRefs>
    <ds:schemaRef ds:uri="http://schemas.microsoft.com/office/2006/metadata/properties"/>
    <ds:schemaRef ds:uri="http://schemas.microsoft.com/office/infopath/2007/PartnerControls"/>
    <ds:schemaRef ds:uri="2c737d01-d91a-40af-9ab4-c1e2068c0320"/>
    <ds:schemaRef ds:uri="734d7a8f-d809-460f-b7f4-bc4c6ed8df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Powerpoint_skabelon_FUV_wide</Template>
  <TotalTime>3707</TotalTime>
  <Words>1953</Words>
  <Application>Microsoft Office PowerPoint</Application>
  <PresentationFormat>Widescreen</PresentationFormat>
  <Paragraphs>323</Paragraphs>
  <Slides>28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Kontortema</vt:lpstr>
      <vt:lpstr> – også om 30 år   V. udviklingskonsulent Berit Weigand Berg, Kirkefondet &amp; evaluerings- og udviklingskonsulent Jais Poulsen, FUV &amp; formand Anton Pihl, Landsforeningen af Menighedsråd    </vt:lpstr>
      <vt:lpstr>Mød din Næste</vt:lpstr>
      <vt:lpstr>Baggrund</vt:lpstr>
      <vt:lpstr>Baggrund</vt:lpstr>
      <vt:lpstr>Refleksion</vt:lpstr>
      <vt:lpstr>Del 1 – medansvar for fællesskabet</vt:lpstr>
      <vt:lpstr>Del 1 – medansvar for fællesskabet</vt:lpstr>
      <vt:lpstr>Del 1 – medansvar for fællesskabet</vt:lpstr>
      <vt:lpstr>Samtale</vt:lpstr>
      <vt:lpstr>Del 2 – tiltrækningskraft</vt:lpstr>
      <vt:lpstr>Del 2 – tiltrækningskraft</vt:lpstr>
      <vt:lpstr>Del 2 – tiltrækningskraft</vt:lpstr>
      <vt:lpstr>gruppesamtale</vt:lpstr>
      <vt:lpstr>Del 3 – levende fællesskab i fremtiden</vt:lpstr>
      <vt:lpstr>Tendenser fra de sidste 50 års udvikling</vt:lpstr>
      <vt:lpstr>Hvor er der plads?</vt:lpstr>
      <vt:lpstr>Folk og Kirke</vt:lpstr>
      <vt:lpstr>Udvikling i antal migranter i samfundet</vt:lpstr>
      <vt:lpstr>Indvandrere og efterkommere i andel af befolkningen,  fordelt efter region</vt:lpstr>
      <vt:lpstr>Udvikling i antal migranter i folkekirken</vt:lpstr>
      <vt:lpstr>Udvikling i andel af alle migranter i folkekirken</vt:lpstr>
      <vt:lpstr>brug af folkekirken: Aftraditionalisering</vt:lpstr>
      <vt:lpstr>Tendenser i religiøsiteten</vt:lpstr>
      <vt:lpstr>Større forskelle imellem land og by</vt:lpstr>
      <vt:lpstr>Del 3 – levende fællesskab i fremtiden</vt:lpstr>
      <vt:lpstr>Del 3 – levende fællesskab i fremtiden</vt:lpstr>
      <vt:lpstr>Samtale i plenum</vt:lpstr>
      <vt:lpstr>Kontakt</vt:lpstr>
    </vt:vector>
  </TitlesOfParts>
  <Company>Kirkenettet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Jais Poulsen</dc:creator>
  <cp:lastModifiedBy>Camilla Folsach Madsen</cp:lastModifiedBy>
  <cp:revision>22</cp:revision>
  <dcterms:created xsi:type="dcterms:W3CDTF">2021-05-04T11:17:41Z</dcterms:created>
  <dcterms:modified xsi:type="dcterms:W3CDTF">2025-06-02T09:39:27Z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0x010100F7A4CFED1B037A41A842E45103C1DD27</vt:lpwstr>
  </property>
  <property fmtid="{D5CDD505-2E9C-101B-9397-08002B2CF9AE}" pid="3" name="MediaServiceImageTags">
    <vt:lpwstr/>
  </property>
</Properties>
</file>